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7"/>
  </p:notesMasterIdLst>
  <p:sldIdLst>
    <p:sldId id="256" r:id="rId2"/>
    <p:sldId id="303" r:id="rId3"/>
    <p:sldId id="257" r:id="rId4"/>
    <p:sldId id="258" r:id="rId5"/>
    <p:sldId id="259" r:id="rId6"/>
    <p:sldId id="267" r:id="rId7"/>
    <p:sldId id="260" r:id="rId8"/>
    <p:sldId id="261" r:id="rId9"/>
    <p:sldId id="262" r:id="rId10"/>
    <p:sldId id="263" r:id="rId11"/>
    <p:sldId id="268" r:id="rId12"/>
    <p:sldId id="269" r:id="rId13"/>
    <p:sldId id="270" r:id="rId14"/>
    <p:sldId id="264" r:id="rId15"/>
    <p:sldId id="265" r:id="rId16"/>
    <p:sldId id="266" r:id="rId17"/>
    <p:sldId id="272"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Lst>
  <p:sldSz cx="9144000" cy="5143500" type="screen16x9"/>
  <p:notesSz cx="6858000" cy="9144000"/>
  <p:embeddedFontLst>
    <p:embeddedFont>
      <p:font typeface="Georgia" panose="02040502050405020303" pitchFamily="18" charset="0"/>
      <p:regular r:id="rId48"/>
      <p:bold r:id="rId49"/>
      <p:italic r:id="rId50"/>
      <p:boldItalic r:id="rId51"/>
    </p:embeddedFont>
    <p:embeddedFont>
      <p:font typeface="Lato" panose="020F0502020204030203" pitchFamily="34" charset="0"/>
      <p:regular r:id="rId52"/>
      <p:bold r:id="rId53"/>
      <p:italic r:id="rId54"/>
      <p:boldItalic r:id="rId55"/>
    </p:embeddedFont>
    <p:embeddedFont>
      <p:font typeface="Raleway" pitchFamily="2" charset="0"/>
      <p:regular r:id="rId56"/>
      <p:bold r:id="rId57"/>
      <p:italic r:id="rId58"/>
      <p:boldItalic r:id="rId59"/>
    </p:embeddedFont>
    <p:embeddedFont>
      <p:font typeface="Roboto" panose="02000000000000000000" pitchFamily="2" charset="0"/>
      <p:regular r:id="rId60"/>
      <p:bold r:id="rId61"/>
      <p:italic r:id="rId62"/>
      <p:boldItalic r:id="rId63"/>
    </p:embeddedFont>
    <p:embeddedFont>
      <p:font typeface="Roboto Slab" pitchFamily="2"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1972" autoAdjust="0"/>
  </p:normalViewPr>
  <p:slideViewPr>
    <p:cSldViewPr snapToGrid="0">
      <p:cViewPr varScale="1">
        <p:scale>
          <a:sx n="138" d="100"/>
          <a:sy n="138" d="100"/>
        </p:scale>
        <p:origin x="83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Hello Everyone,</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My name is Md. Olid Hasan Bhuiyan and I'm thrilled to be here today to share with you some insights from my research paper titled "On Detecting Malicious Code Injection by Monitoring Multi-level Container Activities." This is a joint work between “Bangladesh University of Engineering and Technology” and “Concordia University, Canada”. </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32a9a3b77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32a9a3b7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32a9a3b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32a9a3b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Now, let's take a look at what previous research has contributed to this field. We'll discuss existing works, examining their strengths and limitations. By building upon the foundation laid by previous works, we aim to introduce innovative approaches that address gaps in current detection methods. </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The first work mentioned here suggested a host-based intrusion detection mechanism. They used </a:t>
            </a:r>
            <a:r>
              <a:rPr lang="en-US" sz="1800" kern="100" dirty="0" err="1">
                <a:effectLst/>
                <a:latin typeface="Georgia" panose="02040502050405020303" pitchFamily="18" charset="0"/>
                <a:ea typeface="Calibri" panose="020F0502020204030204" pitchFamily="34" charset="0"/>
                <a:cs typeface="Vrinda" panose="020B0502040204020203" pitchFamily="34" charset="0"/>
              </a:rPr>
              <a:t>BoSC</a:t>
            </a:r>
            <a:r>
              <a:rPr lang="en-US" sz="1800" kern="100" dirty="0">
                <a:effectLst/>
                <a:latin typeface="Georgia" panose="02040502050405020303" pitchFamily="18" charset="0"/>
                <a:ea typeface="Calibri" panose="020F0502020204030204" pitchFamily="34" charset="0"/>
                <a:cs typeface="Vrinda" panose="020B0502040204020203" pitchFamily="34" charset="0"/>
              </a:rPr>
              <a:t> technique (Bag of system call technique for their work) and they used </a:t>
            </a:r>
            <a:r>
              <a:rPr lang="en-US" sz="1800" kern="100" dirty="0" err="1">
                <a:effectLst/>
                <a:latin typeface="Georgia" panose="02040502050405020303" pitchFamily="18" charset="0"/>
                <a:ea typeface="Calibri" panose="020F0502020204030204" pitchFamily="34" charset="0"/>
                <a:cs typeface="Vrinda" panose="020B0502040204020203" pitchFamily="34" charset="0"/>
              </a:rPr>
              <a:t>Strace</a:t>
            </a:r>
            <a:r>
              <a:rPr lang="en-US" sz="1800" kern="100" dirty="0">
                <a:effectLst/>
                <a:latin typeface="Georgia" panose="02040502050405020303" pitchFamily="18" charset="0"/>
                <a:ea typeface="Calibri" panose="020F0502020204030204" pitchFamily="34" charset="0"/>
                <a:cs typeface="Vrinda" panose="020B0502040204020203" pitchFamily="34" charset="0"/>
              </a:rPr>
              <a:t> tool for that.</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indent="0">
              <a:lnSpc>
                <a:spcPct val="107000"/>
              </a:lnSpc>
              <a:spcBef>
                <a:spcPts val="0"/>
              </a:spcBef>
              <a:spcAft>
                <a:spcPts val="800"/>
              </a:spcAft>
              <a:buNone/>
            </a:pPr>
            <a:r>
              <a:rPr lang="en-US" sz="1800" kern="100" dirty="0">
                <a:effectLst/>
                <a:highlight>
                  <a:srgbClr val="FFFFFF"/>
                </a:highlight>
                <a:latin typeface="Georgia" panose="02040502050405020303" pitchFamily="18" charset="0"/>
                <a:ea typeface="Calibri" panose="020F0502020204030204" pitchFamily="34" charset="0"/>
                <a:cs typeface="Vrinda" panose="020B0502040204020203" pitchFamily="34" charset="0"/>
              </a:rPr>
              <a:t>The second work Proposed a container-level anomaly-based intrusion detection systems for multi-tenant applications</a:t>
            </a:r>
            <a:r>
              <a:rPr lang="en-US" sz="1800" kern="100" dirty="0">
                <a:effectLst/>
                <a:latin typeface="Georgia" panose="02040502050405020303" pitchFamily="18" charset="0"/>
                <a:ea typeface="Calibri" panose="020F0502020204030204" pitchFamily="34" charset="0"/>
                <a:cs typeface="Vrinda" panose="020B0502040204020203" pitchFamily="34" charset="0"/>
              </a:rPr>
              <a:t>. </a:t>
            </a:r>
            <a:r>
              <a:rPr lang="en-US" sz="1800" kern="100" dirty="0">
                <a:effectLst/>
                <a:highlight>
                  <a:srgbClr val="FFFFFF"/>
                </a:highlight>
                <a:latin typeface="Georgia" panose="02040502050405020303" pitchFamily="18" charset="0"/>
                <a:ea typeface="Calibri" panose="020F0502020204030204" pitchFamily="34" charset="0"/>
                <a:cs typeface="Vrinda" panose="020B0502040204020203" pitchFamily="34" charset="0"/>
              </a:rPr>
              <a:t>Mainly worked on four different vulnerabilities - Authentication Bypass, DoS Overflow, System User Privilege Escalation and Integer Overflow</a:t>
            </a:r>
            <a:r>
              <a:rPr lang="en-US" sz="1800" kern="100" dirty="0">
                <a:effectLst/>
                <a:latin typeface="Georgia" panose="02040502050405020303" pitchFamily="18" charset="0"/>
                <a:ea typeface="Calibri" panose="020F0502020204030204" pitchFamily="34" charset="0"/>
                <a:cs typeface="Vrinda" panose="020B0502040204020203" pitchFamily="34" charset="0"/>
              </a:rPr>
              <a:t>. </a:t>
            </a:r>
            <a:r>
              <a:rPr lang="en-US" sz="1800" kern="100" dirty="0">
                <a:effectLst/>
                <a:highlight>
                  <a:srgbClr val="FFFFFF"/>
                </a:highlight>
                <a:latin typeface="Georgia" panose="02040502050405020303" pitchFamily="18" charset="0"/>
                <a:ea typeface="Calibri" panose="020F0502020204030204" pitchFamily="34" charset="0"/>
                <a:cs typeface="Vrinda" panose="020B0502040204020203" pitchFamily="34" charset="0"/>
              </a:rPr>
              <a:t>Tool used: </a:t>
            </a:r>
            <a:r>
              <a:rPr lang="en-US" sz="1800" b="1" kern="100" dirty="0" err="1">
                <a:effectLst/>
                <a:highlight>
                  <a:srgbClr val="FFFFFF"/>
                </a:highlight>
                <a:latin typeface="Georgia" panose="02040502050405020303" pitchFamily="18" charset="0"/>
                <a:ea typeface="Calibri" panose="020F0502020204030204" pitchFamily="34" charset="0"/>
                <a:cs typeface="Vrinda" panose="020B0502040204020203" pitchFamily="34" charset="0"/>
              </a:rPr>
              <a:t>sysdig</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432a9a3b77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432a9a3b7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The next one </a:t>
            </a:r>
            <a:r>
              <a:rPr lang="en-US" sz="1800" kern="100" dirty="0">
                <a:effectLst/>
                <a:highlight>
                  <a:srgbClr val="FFFFFF"/>
                </a:highlight>
                <a:latin typeface="Georgia" panose="02040502050405020303" pitchFamily="18" charset="0"/>
                <a:ea typeface="Calibri" panose="020F0502020204030204" pitchFamily="34" charset="0"/>
                <a:cs typeface="Vrinda" panose="020B0502040204020203" pitchFamily="34" charset="0"/>
              </a:rPr>
              <a:t>Discussed the possible security issues raised by the usage of containers and offers suggestions for resolving</a:t>
            </a:r>
            <a:r>
              <a:rPr lang="en-US" sz="1800" kern="100" dirty="0">
                <a:effectLst/>
                <a:latin typeface="Georgia" panose="02040502050405020303" pitchFamily="18" charset="0"/>
                <a:ea typeface="Calibri" panose="020F0502020204030204" pitchFamily="34" charset="0"/>
                <a:cs typeface="Vrinda" panose="020B0502040204020203" pitchFamily="34" charset="0"/>
              </a:rPr>
              <a:t> </a:t>
            </a:r>
            <a:r>
              <a:rPr lang="en-US" sz="1800" kern="100" dirty="0">
                <a:effectLst/>
                <a:highlight>
                  <a:srgbClr val="FFFFFF"/>
                </a:highlight>
                <a:latin typeface="Georgia" panose="02040502050405020303" pitchFamily="18" charset="0"/>
                <a:ea typeface="Calibri" panose="020F0502020204030204" pitchFamily="34" charset="0"/>
                <a:cs typeface="Vrinda" panose="020B0502040204020203" pitchFamily="34" charset="0"/>
              </a:rPr>
              <a:t>them</a:t>
            </a:r>
            <a:r>
              <a:rPr lang="en-US" sz="1800" kern="100" dirty="0">
                <a:effectLst/>
                <a:latin typeface="Georgia" panose="02040502050405020303" pitchFamily="18" charset="0"/>
                <a:ea typeface="Calibri" panose="020F0502020204030204" pitchFamily="34" charset="0"/>
                <a:cs typeface="Vrinda" panose="020B0502040204020203" pitchFamily="34" charset="0"/>
              </a:rPr>
              <a:t>. But they did not implement their proposal. Same goes for the next one as well.</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The last work mentioned here </a:t>
            </a:r>
            <a:r>
              <a:rPr lang="en-US" sz="1800" kern="100" dirty="0">
                <a:effectLst/>
                <a:highlight>
                  <a:srgbClr val="FFFFFF"/>
                </a:highlight>
                <a:latin typeface="Georgia" panose="02040502050405020303" pitchFamily="18" charset="0"/>
                <a:ea typeface="Calibri" panose="020F0502020204030204" pitchFamily="34" charset="0"/>
                <a:cs typeface="Vrinda" panose="020B0502040204020203" pitchFamily="34" charset="0"/>
              </a:rPr>
              <a:t>Suggested a new security layer using the Most Privileged Container (MPC)</a:t>
            </a:r>
            <a:r>
              <a:rPr lang="en-US" sz="1800" kern="100" dirty="0">
                <a:effectLst/>
                <a:latin typeface="Georgia" panose="02040502050405020303" pitchFamily="18" charset="0"/>
                <a:ea typeface="Calibri" panose="020F0502020204030204" pitchFamily="34" charset="0"/>
                <a:cs typeface="Vrinda" panose="020B0502040204020203" pitchFamily="34" charset="0"/>
              </a:rPr>
              <a:t>. This </a:t>
            </a:r>
            <a:r>
              <a:rPr lang="en-US" sz="1800" kern="100" dirty="0">
                <a:effectLst/>
                <a:highlight>
                  <a:srgbClr val="FFFFFF"/>
                </a:highlight>
                <a:latin typeface="Georgia" panose="02040502050405020303" pitchFamily="18" charset="0"/>
                <a:ea typeface="Calibri" panose="020F0502020204030204" pitchFamily="34" charset="0"/>
                <a:cs typeface="Vrinda" panose="020B0502040204020203" pitchFamily="34" charset="0"/>
              </a:rPr>
              <a:t>MPC layer implements privilege-based access control and grants permissions for resource access based on rules</a:t>
            </a:r>
            <a:r>
              <a:rPr lang="en-US" sz="1800" kern="100" dirty="0">
                <a:effectLst/>
                <a:latin typeface="Georgia" panose="02040502050405020303" pitchFamily="18" charset="0"/>
                <a:ea typeface="Calibri" panose="020F0502020204030204" pitchFamily="34" charset="0"/>
                <a:cs typeface="Vrinda" panose="020B0502040204020203" pitchFamily="34" charset="0"/>
              </a:rPr>
              <a:t>. They did not implement their proposal either.</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32a9a3b77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432a9a3b77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Georgia" panose="02040502050405020303" pitchFamily="18" charset="0"/>
                <a:ea typeface="Calibri" panose="020F0502020204030204" pitchFamily="34" charset="0"/>
                <a:cs typeface="Vrinda" panose="020B0502040204020203" pitchFamily="34" charset="0"/>
              </a:rPr>
              <a:t>So, as we can see previous works in this field has some limitations. Most of them used a general solution or detection mechanism for different types of attacks. They did not work on attack specific detection mechanism. Some of the research works only proposed a methodology, did not even test their suggested method. And most importantly, None of these research works are related to multi-level protection in containerized environment.</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32a9a3b77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432a9a3b7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Georgia" panose="02040502050405020303" pitchFamily="18" charset="0"/>
                <a:ea typeface="Calibri" panose="020F0502020204030204" pitchFamily="34" charset="0"/>
                <a:cs typeface="Vrinda" panose="020B0502040204020203" pitchFamily="34" charset="0"/>
              </a:rPr>
              <a:t>Next, let's define the problem we're addressing. We'll outline the specific challenges and objectives of our research. What is a malicious code injection attack - A type of cyber attack where an attacker inserts malicious code into a vulnerable application or system, with the intent of compromising the security or functionality of the target. There are several potential </a:t>
            </a:r>
            <a:r>
              <a:rPr lang="en-US" sz="1800" b="1" dirty="0">
                <a:effectLst/>
                <a:latin typeface="Georgia" panose="02040502050405020303" pitchFamily="18" charset="0"/>
                <a:ea typeface="Calibri" panose="020F0502020204030204" pitchFamily="34" charset="0"/>
                <a:cs typeface="Vrinda" panose="020B0502040204020203" pitchFamily="34" charset="0"/>
              </a:rPr>
              <a:t>attack paths</a:t>
            </a:r>
            <a:r>
              <a:rPr lang="en-US" sz="1800" dirty="0">
                <a:effectLst/>
                <a:latin typeface="Georgia" panose="02040502050405020303" pitchFamily="18" charset="0"/>
                <a:ea typeface="Calibri" panose="020F0502020204030204" pitchFamily="34" charset="0"/>
                <a:cs typeface="Vrinda" panose="020B0502040204020203" pitchFamily="34" charset="0"/>
              </a:rPr>
              <a:t> to insert malicious code into a container.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32a9a3b7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432a9a3b7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effectLst/>
                <a:latin typeface="Georgia" panose="02040502050405020303" pitchFamily="18" charset="0"/>
                <a:ea typeface="Calibri" panose="020F0502020204030204" pitchFamily="34" charset="0"/>
                <a:cs typeface="Vrinda" panose="020B0502040204020203" pitchFamily="34" charset="0"/>
              </a:rPr>
              <a:t>For example, we can implement malicious code injection using leveraging XSS, CSRF, SQLi and RBAC attack. We have got these attack paths from CNCF.</a:t>
            </a:r>
          </a:p>
          <a:p>
            <a:pPr marL="0" lvl="0" indent="0" algn="l" rtl="0">
              <a:spcBef>
                <a:spcPts val="0"/>
              </a:spcBef>
              <a:spcAft>
                <a:spcPts val="0"/>
              </a:spcAft>
              <a:buNone/>
            </a:pPr>
            <a:r>
              <a:rPr lang="en-US" sz="1100" dirty="0">
                <a:effectLst/>
                <a:latin typeface="Georgia" panose="02040502050405020303" pitchFamily="18" charset="0"/>
                <a:ea typeface="Calibri" panose="020F0502020204030204" pitchFamily="34" charset="0"/>
                <a:cs typeface="Vrinda" panose="020B0502040204020203" pitchFamily="34" charset="0"/>
              </a:rPr>
              <a:t>The aim of this attack tree is to execute malicious code on a cluster.  The initial foothold for these threats are primarily through a compromised application providing access to the container, this is perhaps the most likely initial foothold into the Kubernetes environment and one to carefully mitigate.  Note that the vulnerable container may be accessed from either a </a:t>
            </a:r>
            <a:r>
              <a:rPr lang="en-US" sz="1100" dirty="0" err="1">
                <a:effectLst/>
                <a:latin typeface="Georgia" panose="02040502050405020303" pitchFamily="18" charset="0"/>
                <a:ea typeface="Calibri" panose="020F0502020204030204" pitchFamily="34" charset="0"/>
                <a:cs typeface="Vrinda" panose="020B0502040204020203" pitchFamily="34" charset="0"/>
              </a:rPr>
              <a:t>NodePort</a:t>
            </a:r>
            <a:r>
              <a:rPr lang="en-US" sz="1100" dirty="0">
                <a:effectLst/>
                <a:latin typeface="Georgia" panose="02040502050405020303" pitchFamily="18" charset="0"/>
                <a:ea typeface="Calibri" panose="020F0502020204030204" pitchFamily="34" charset="0"/>
                <a:cs typeface="Vrinda" panose="020B0502040204020203" pitchFamily="34" charset="0"/>
              </a:rPr>
              <a:t> on a node or more likely the external network directly.</a:t>
            </a:r>
          </a:p>
          <a:p>
            <a:pPr marL="0" lvl="0" indent="0" algn="l" rtl="0">
              <a:spcBef>
                <a:spcPts val="0"/>
              </a:spcBef>
              <a:spcAft>
                <a:spcPts val="0"/>
              </a:spcAft>
              <a:buNone/>
            </a:pPr>
            <a:r>
              <a:rPr lang="en-US" sz="1100" dirty="0">
                <a:effectLst/>
                <a:latin typeface="Georgia" panose="02040502050405020303" pitchFamily="18" charset="0"/>
                <a:ea typeface="Calibri" panose="020F0502020204030204" pitchFamily="34" charset="0"/>
                <a:cs typeface="Vrinda" panose="020B0502040204020203" pitchFamily="34" charset="0"/>
              </a:rPr>
              <a:t>Once an attacker gains access to a container the next step in this attack tree is to move towards loading additional malicious code into the environment.  There are multiple attack vectors here depending upon the privilege level of the container</a:t>
            </a:r>
          </a:p>
          <a:p>
            <a:pPr marL="0" lvl="0" indent="0" algn="l" rtl="0">
              <a:spcBef>
                <a:spcPts val="0"/>
              </a:spcBef>
              <a:spcAft>
                <a:spcPts val="0"/>
              </a:spcAft>
              <a:buNone/>
            </a:pPr>
            <a:endParaRPr lang="en-US" sz="1100" dirty="0">
              <a:effectLst/>
              <a:latin typeface="Georgia" panose="02040502050405020303" pitchFamily="18" charset="0"/>
              <a:ea typeface="Calibri" panose="020F0502020204030204" pitchFamily="34" charset="0"/>
              <a:cs typeface="Vrinda" panose="020B0502040204020203" pitchFamily="34" charset="0"/>
            </a:endParaRPr>
          </a:p>
          <a:p>
            <a:pPr marL="0" lvl="0" indent="0" algn="l" rtl="0">
              <a:spcBef>
                <a:spcPts val="0"/>
              </a:spcBef>
              <a:spcAft>
                <a:spcPts val="0"/>
              </a:spcAft>
              <a:buNone/>
            </a:pPr>
            <a:r>
              <a:rPr lang="en-US" sz="1100" dirty="0">
                <a:effectLst/>
                <a:latin typeface="Georgia" panose="02040502050405020303" pitchFamily="18" charset="0"/>
                <a:ea typeface="Calibri" panose="020F0502020204030204" pitchFamily="34" charset="0"/>
                <a:cs typeface="Vrinda" panose="020B0502040204020203" pitchFamily="34" charset="0"/>
              </a:rPr>
              <a:t>For XSS attack, an attacker first need to gain access to the vulnerable container. Then he has to import the intended code and finally execute it.</a:t>
            </a:r>
          </a:p>
          <a:p>
            <a:pPr marL="0" lvl="0" indent="0" algn="l" rtl="0">
              <a:spcBef>
                <a:spcPts val="0"/>
              </a:spcBef>
              <a:spcAft>
                <a:spcPts val="0"/>
              </a:spcAft>
              <a:buNone/>
            </a:pPr>
            <a:r>
              <a:rPr lang="en-US" sz="1100" dirty="0">
                <a:effectLst/>
                <a:latin typeface="Georgia" panose="02040502050405020303" pitchFamily="18" charset="0"/>
                <a:ea typeface="Calibri" panose="020F0502020204030204" pitchFamily="34" charset="0"/>
                <a:cs typeface="Vrinda" panose="020B0502040204020203" pitchFamily="34" charset="0"/>
              </a:rPr>
              <a:t>For SQLi attack, an attacker has to have basic idea about the database structure. </a:t>
            </a:r>
          </a:p>
          <a:p>
            <a:pPr marL="0" lvl="0" indent="0" algn="l" rtl="0">
              <a:spcBef>
                <a:spcPts val="0"/>
              </a:spcBef>
              <a:spcAft>
                <a:spcPts val="0"/>
              </a:spcAft>
              <a:buNone/>
            </a:pPr>
            <a:r>
              <a:rPr lang="en-US" sz="1100" dirty="0">
                <a:effectLst/>
                <a:latin typeface="Georgia" panose="02040502050405020303" pitchFamily="18" charset="0"/>
                <a:ea typeface="Calibri" panose="020F0502020204030204" pitchFamily="34" charset="0"/>
                <a:cs typeface="Vrinda" panose="020B0502040204020203" pitchFamily="34" charset="0"/>
              </a:rPr>
              <a:t>In case of RBAC attack, a service token is needed that belongs to default namespace. With that token, the attacker with make an API request that import malicious code in the vulnerable container.</a:t>
            </a:r>
          </a:p>
          <a:p>
            <a:pPr marL="0" lvl="0" indent="0" algn="l" rtl="0">
              <a:spcBef>
                <a:spcPts val="0"/>
              </a:spcBef>
              <a:spcAft>
                <a:spcPts val="0"/>
              </a:spcAft>
              <a:buNone/>
            </a:pPr>
            <a:r>
              <a:rPr lang="en-US" sz="1100" dirty="0">
                <a:effectLst/>
                <a:latin typeface="Georgia" panose="02040502050405020303" pitchFamily="18" charset="0"/>
                <a:ea typeface="Calibri" panose="020F0502020204030204" pitchFamily="34" charset="0"/>
                <a:cs typeface="Vrinda" panose="020B0502040204020203" pitchFamily="34" charset="0"/>
              </a:rPr>
              <a:t>Finally, in case of CSRF attack, the attacker has to create a trustworthy website and deploy its image in a container. The attackers lure the victim to perform an action in that poisoned website. if the Image pull secret can be obtained there is a potential that the attacker could poison the repository to distribute the malicious code from there.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32a9a3b7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32a9a3b7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So our aim is to detect malicious code injection in container for all </a:t>
            </a:r>
            <a:r>
              <a:rPr lang="en-US" sz="1800" b="1" kern="100" dirty="0">
                <a:effectLst/>
                <a:latin typeface="Georgia" panose="02040502050405020303" pitchFamily="18" charset="0"/>
                <a:ea typeface="Calibri" panose="020F0502020204030204" pitchFamily="34" charset="0"/>
                <a:cs typeface="Vrinda" panose="020B0502040204020203" pitchFamily="34" charset="0"/>
              </a:rPr>
              <a:t>potential attack paths.</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We can achieve this by </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lvl="0" indent="0">
              <a:lnSpc>
                <a:spcPct val="107000"/>
              </a:lnSpc>
              <a:spcBef>
                <a:spcPts val="0"/>
              </a:spcBef>
              <a:spcAft>
                <a:spcPts val="800"/>
              </a:spcAft>
              <a:buFont typeface="+mj-lt"/>
              <a:buNone/>
              <a:tabLst>
                <a:tab pos="457200" algn="l"/>
              </a:tabLst>
            </a:pPr>
            <a:r>
              <a:rPr lang="en-US" sz="1800" kern="100" dirty="0">
                <a:effectLst/>
                <a:latin typeface="Georgia" panose="02040502050405020303" pitchFamily="18" charset="0"/>
                <a:ea typeface="Calibri" panose="020F0502020204030204" pitchFamily="34" charset="0"/>
                <a:cs typeface="Vrinda" panose="020B0502040204020203" pitchFamily="34" charset="0"/>
              </a:rPr>
              <a:t>1. Monitoring different levels of container</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lvl="0" indent="0">
              <a:spcBef>
                <a:spcPts val="0"/>
              </a:spcBef>
              <a:spcAft>
                <a:spcPts val="0"/>
              </a:spcAft>
              <a:buNone/>
              <a:tabLst>
                <a:tab pos="457200" algn="l"/>
              </a:tabLst>
            </a:pPr>
            <a:r>
              <a:rPr lang="en-US" sz="1800" dirty="0">
                <a:effectLst/>
                <a:latin typeface="Georgia" panose="02040502050405020303" pitchFamily="18" charset="0"/>
                <a:ea typeface="Lato" panose="020F0502020204030203" pitchFamily="34" charset="0"/>
              </a:rPr>
              <a:t>2. Fetching different features(</a:t>
            </a:r>
            <a:r>
              <a:rPr lang="en-US" sz="1800" b="1" dirty="0">
                <a:effectLst/>
                <a:latin typeface="Georgia" panose="02040502050405020303" pitchFamily="18" charset="0"/>
                <a:ea typeface="Lato" panose="020F0502020204030203" pitchFamily="34" charset="0"/>
              </a:rPr>
              <a:t>name, sequence, frequency)</a:t>
            </a:r>
            <a:r>
              <a:rPr lang="en-US" sz="1800" dirty="0">
                <a:effectLst/>
                <a:latin typeface="Georgia" panose="02040502050405020303" pitchFamily="18" charset="0"/>
                <a:ea typeface="Lato" panose="020F0502020204030203" pitchFamily="34" charset="0"/>
              </a:rPr>
              <a:t> of system calls</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effectLst/>
                <a:latin typeface="Georgia" panose="02040502050405020303" pitchFamily="18" charset="0"/>
                <a:ea typeface="Calibri" panose="020F0502020204030204" pitchFamily="34" charset="0"/>
              </a:rPr>
              <a:t>3. Using different tools like </a:t>
            </a:r>
            <a:r>
              <a:rPr lang="en-US" sz="1800" b="1" dirty="0" err="1">
                <a:effectLst/>
                <a:latin typeface="Georgia" panose="02040502050405020303" pitchFamily="18" charset="0"/>
                <a:ea typeface="Calibri" panose="020F0502020204030204" pitchFamily="34" charset="0"/>
              </a:rPr>
              <a:t>sysdig</a:t>
            </a:r>
            <a:r>
              <a:rPr lang="en-US" sz="1800" b="1" dirty="0">
                <a:effectLst/>
                <a:latin typeface="Georgia" panose="02040502050405020303" pitchFamily="18" charset="0"/>
                <a:ea typeface="Calibri" panose="020F0502020204030204" pitchFamily="34" charset="0"/>
              </a:rPr>
              <a:t>, </a:t>
            </a:r>
            <a:r>
              <a:rPr lang="en-US" sz="1800" b="1" dirty="0" err="1">
                <a:effectLst/>
                <a:latin typeface="Georgia" panose="02040502050405020303" pitchFamily="18" charset="0"/>
                <a:ea typeface="Calibri" panose="020F0502020204030204" pitchFamily="34" charset="0"/>
              </a:rPr>
              <a:t>strace</a:t>
            </a:r>
            <a:r>
              <a:rPr lang="en-US" sz="1800" b="1" dirty="0">
                <a:effectLst/>
                <a:latin typeface="Georgia" panose="02040502050405020303" pitchFamily="18" charset="0"/>
                <a:ea typeface="Calibri" panose="020F0502020204030204" pitchFamily="34" charset="0"/>
              </a:rPr>
              <a:t> and </a:t>
            </a:r>
            <a:r>
              <a:rPr lang="en-US" sz="1800" b="1" dirty="0" err="1">
                <a:effectLst/>
                <a:latin typeface="Georgia" panose="02040502050405020303" pitchFamily="18" charset="0"/>
                <a:ea typeface="Calibri" panose="020F0502020204030204" pitchFamily="34" charset="0"/>
              </a:rPr>
              <a:t>kubernetes</a:t>
            </a:r>
            <a:r>
              <a:rPr lang="en-US" sz="1800" dirty="0">
                <a:effectLst/>
                <a:latin typeface="Georgia" panose="02040502050405020303" pitchFamily="18" charset="0"/>
                <a:ea typeface="Calibri" panose="020F0502020204030204" pitchFamily="34" charset="0"/>
              </a:rPr>
              <a:t> dashboard</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432a9a3b77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432a9a3b7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Georgia" panose="02040502050405020303" pitchFamily="18" charset="0"/>
                <a:ea typeface="Calibri" panose="020F0502020204030204" pitchFamily="34" charset="0"/>
                <a:cs typeface="Vrinda" panose="020B0502040204020203" pitchFamily="34" charset="0"/>
              </a:rPr>
              <a:t>This image summarize the main working principle of our proposed mechanism. As we can see, XSS and SQLi attack happens in application layer and container engine and operating system layer get affected as a of the attacks. So, we are going to monitor several layers our container. The operating system layer is going to be monitored by </a:t>
            </a:r>
            <a:r>
              <a:rPr lang="en-US" sz="1800" kern="100" dirty="0" err="1">
                <a:effectLst/>
                <a:latin typeface="Georgia" panose="02040502050405020303" pitchFamily="18" charset="0"/>
                <a:ea typeface="Calibri" panose="020F0502020204030204" pitchFamily="34" charset="0"/>
                <a:cs typeface="Vrinda" panose="020B0502040204020203" pitchFamily="34" charset="0"/>
              </a:rPr>
              <a:t>Strace</a:t>
            </a:r>
            <a:r>
              <a:rPr lang="en-US" sz="1800" kern="100" dirty="0">
                <a:effectLst/>
                <a:latin typeface="Georgia" panose="02040502050405020303" pitchFamily="18" charset="0"/>
                <a:ea typeface="Calibri" panose="020F0502020204030204" pitchFamily="34" charset="0"/>
                <a:cs typeface="Vrinda" panose="020B0502040204020203" pitchFamily="34" charset="0"/>
              </a:rPr>
              <a:t> and the whole container is monitored by </a:t>
            </a:r>
            <a:r>
              <a:rPr lang="en-US" sz="1800" kern="100" dirty="0" err="1">
                <a:effectLst/>
                <a:latin typeface="Georgia" panose="02040502050405020303" pitchFamily="18" charset="0"/>
                <a:ea typeface="Calibri" panose="020F0502020204030204" pitchFamily="34" charset="0"/>
                <a:cs typeface="Vrinda" panose="020B0502040204020203" pitchFamily="34" charset="0"/>
              </a:rPr>
              <a:t>strace</a:t>
            </a:r>
            <a:r>
              <a:rPr lang="en-US" sz="1800" kern="100" dirty="0">
                <a:effectLst/>
                <a:latin typeface="Georgia" panose="02040502050405020303" pitchFamily="18" charset="0"/>
                <a:ea typeface="Calibri" panose="020F0502020204030204" pitchFamily="34" charset="0"/>
                <a:cs typeface="Vrinda" panose="020B0502040204020203" pitchFamily="34" charset="0"/>
              </a:rPr>
              <a:t> and Kubernetes dashboard. These are all reverse engineering tools.</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4426237bc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4426237bc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Georgia" panose="02040502050405020303" pitchFamily="18" charset="0"/>
                <a:ea typeface="Calibri" panose="020F0502020204030204" pitchFamily="34" charset="0"/>
                <a:cs typeface="Vrinda" panose="020B0502040204020203" pitchFamily="34" charset="0"/>
              </a:rPr>
              <a:t>Moving on to our methodology, we'll provide an overview of the principles and techniques used to detect malicious code injection.</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This is our approach overview. There are two major stages here – </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342900" marR="0" lvl="0" indent="-342900">
              <a:spcBef>
                <a:spcPts val="0"/>
              </a:spcBef>
              <a:spcAft>
                <a:spcPts val="0"/>
              </a:spcAft>
              <a:buFont typeface="+mj-lt"/>
              <a:buAutoNum type="arabicPeriod"/>
            </a:pPr>
            <a:r>
              <a:rPr lang="en-US" sz="1800" dirty="0">
                <a:effectLst/>
                <a:latin typeface="Georgia" panose="02040502050405020303" pitchFamily="18" charset="0"/>
                <a:ea typeface="Calibri" panose="020F0502020204030204" pitchFamily="34" charset="0"/>
              </a:rPr>
              <a:t>Pretraining phase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Georgia" panose="02040502050405020303" pitchFamily="18" charset="0"/>
                <a:ea typeface="Calibri" panose="020F0502020204030204" pitchFamily="34" charset="0"/>
              </a:rPr>
              <a:t>Runtime detection and monitoring phase</a:t>
            </a: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dirty="0">
                <a:effectLst/>
                <a:latin typeface="Georgia" panose="02040502050405020303" pitchFamily="18" charset="0"/>
                <a:ea typeface="Calibri" panose="020F0502020204030204" pitchFamily="34" charset="0"/>
              </a:rPr>
              <a:t>There are some section under each of these stages. We are going to discuss each of these section in more details.</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432a9a3b7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432a9a3b7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Georgia" panose="02040502050405020303" pitchFamily="18" charset="0"/>
                <a:ea typeface="Calibri" panose="020F0502020204030204" pitchFamily="34" charset="0"/>
                <a:cs typeface="Vrinda" panose="020B0502040204020203" pitchFamily="34" charset="0"/>
              </a:rPr>
              <a:t>In the first step of our methodology, we are going to simulate both benign and malicious activity in a container. We are going to then collect these activities using different system call parameters like frequency, sequence and event logs. Now to reduce the overload and to make our detection system efficient, we will do some filtering to filter out unnecessary system calls and parameters. After that using the existing data, we are going to design a blueprint to detect malicious activities. Finally, we are going to evaluate our system against malicious and benign activities in containers.</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Georgia" panose="02040502050405020303" pitchFamily="18" charset="0"/>
                <a:ea typeface="Calibri" panose="020F0502020204030204" pitchFamily="34" charset="0"/>
                <a:cs typeface="Vrinda" panose="020B0502040204020203" pitchFamily="34" charset="0"/>
              </a:rPr>
              <a:t>In the next few minutes, I will take you through exploring the existing works of container security and unveiling our innovative approach to enhance malicious code injection detection. Here we have listed the topics that we’ll touch upon today. Let’s start with understanding the motivation behind our work.</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Tree>
    <p:extLst>
      <p:ext uri="{BB962C8B-B14F-4D97-AF65-F5344CB8AC3E}">
        <p14:creationId xmlns:p14="http://schemas.microsoft.com/office/powerpoint/2010/main" val="3332676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432a9a3b77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432a9a3b77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Georgia" panose="02040502050405020303" pitchFamily="18" charset="0"/>
                <a:ea typeface="Calibri" panose="020F0502020204030204" pitchFamily="34" charset="0"/>
              </a:rPr>
              <a:t>To simulate normal user activity in container based application, we use 4 different applications. Our operating system is Seed Ubuntu. As local Kubernetes orchestrator, we use </a:t>
            </a:r>
            <a:r>
              <a:rPr lang="en-US" sz="1800" dirty="0" err="1">
                <a:effectLst/>
                <a:latin typeface="Georgia" panose="02040502050405020303" pitchFamily="18" charset="0"/>
                <a:ea typeface="Calibri" panose="020F0502020204030204" pitchFamily="34" charset="0"/>
              </a:rPr>
              <a:t>minikube</a:t>
            </a:r>
            <a:r>
              <a:rPr lang="en-US" sz="1800" dirty="0">
                <a:effectLst/>
                <a:latin typeface="Georgia" panose="02040502050405020303" pitchFamily="18" charset="0"/>
                <a:ea typeface="Calibri" panose="020F0502020204030204" pitchFamily="34" charset="0"/>
              </a:rPr>
              <a:t> and several reverse engineering tools like </a:t>
            </a:r>
            <a:r>
              <a:rPr lang="en-US" sz="1800" dirty="0" err="1">
                <a:effectLst/>
                <a:latin typeface="Georgia" panose="02040502050405020303" pitchFamily="18" charset="0"/>
                <a:ea typeface="Calibri" panose="020F0502020204030204" pitchFamily="34" charset="0"/>
              </a:rPr>
              <a:t>strace</a:t>
            </a:r>
            <a:r>
              <a:rPr lang="en-US" sz="1800" dirty="0">
                <a:effectLst/>
                <a:latin typeface="Georgia" panose="02040502050405020303" pitchFamily="18" charset="0"/>
                <a:ea typeface="Calibri" panose="020F0502020204030204" pitchFamily="34" charset="0"/>
              </a:rPr>
              <a:t>, </a:t>
            </a:r>
            <a:r>
              <a:rPr lang="en-US" sz="1800" dirty="0" err="1">
                <a:effectLst/>
                <a:latin typeface="Georgia" panose="02040502050405020303" pitchFamily="18" charset="0"/>
                <a:ea typeface="Calibri" panose="020F0502020204030204" pitchFamily="34" charset="0"/>
              </a:rPr>
              <a:t>sysdig</a:t>
            </a:r>
            <a:r>
              <a:rPr lang="en-US" sz="1800" dirty="0">
                <a:effectLst/>
                <a:latin typeface="Georgia" panose="02040502050405020303" pitchFamily="18" charset="0"/>
                <a:ea typeface="Calibri" panose="020F0502020204030204" pitchFamily="34" charset="0"/>
              </a:rPr>
              <a:t> and </a:t>
            </a:r>
            <a:r>
              <a:rPr lang="en-US" sz="1800" dirty="0" err="1">
                <a:effectLst/>
                <a:latin typeface="Georgia" panose="02040502050405020303" pitchFamily="18" charset="0"/>
                <a:ea typeface="Calibri" panose="020F0502020204030204" pitchFamily="34" charset="0"/>
              </a:rPr>
              <a:t>minikube</a:t>
            </a:r>
            <a:r>
              <a:rPr lang="en-US" sz="1800" dirty="0">
                <a:effectLst/>
                <a:latin typeface="Georgia" panose="02040502050405020303" pitchFamily="18" charset="0"/>
                <a:ea typeface="Calibri" panose="020F0502020204030204" pitchFamily="34" charset="0"/>
              </a:rPr>
              <a:t> dashboard are also used.</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4426237b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4426237b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Next we simulate 4 different attacks following the attack paths from CNCF. </a:t>
            </a:r>
          </a:p>
          <a:p>
            <a:pPr marL="0" lvl="0" indent="0" algn="l" rtl="0">
              <a:spcBef>
                <a:spcPts val="0"/>
              </a:spcBef>
              <a:spcAft>
                <a:spcPts val="0"/>
              </a:spcAft>
              <a:buNone/>
            </a:pPr>
            <a:r>
              <a:rPr lang="en-US" sz="3200" b="0" i="0" dirty="0">
                <a:solidFill>
                  <a:srgbClr val="ECECEC"/>
                </a:solidFill>
                <a:effectLst/>
                <a:highlight>
                  <a:srgbClr val="212121"/>
                </a:highlight>
                <a:latin typeface="Times New Roman" panose="02020603050405020304" pitchFamily="18" charset="0"/>
                <a:cs typeface="Times New Roman" panose="02020603050405020304" pitchFamily="18" charset="0"/>
              </a:rPr>
              <a:t>In CSRF (Cross-Site Request Forgery) attack, an attacker tricks a user into unintentionally executing actions on a website they're authenticated on. The attacker crafts a malicious request and tricks the user into triggering it, usually by enticing them to click a link or visit a page controlled by the attacker. Because the request is sent from the user's browser with their authentication credentials, the website believes it's a legitimate request and executes the action, potentially leading to unauthorized operations</a:t>
            </a:r>
          </a:p>
          <a:p>
            <a:pPr marL="0" lvl="0" indent="0" algn="l" rtl="0">
              <a:spcBef>
                <a:spcPts val="0"/>
              </a:spcBef>
              <a:spcAft>
                <a:spcPts val="0"/>
              </a:spcAft>
              <a:buNone/>
            </a:pPr>
            <a:r>
              <a:rPr lang="en-US" sz="4800" b="0" i="0" dirty="0">
                <a:solidFill>
                  <a:srgbClr val="ECECEC"/>
                </a:solidFill>
                <a:effectLst/>
                <a:highlight>
                  <a:srgbClr val="212121"/>
                </a:highlight>
                <a:latin typeface="Times New Roman" panose="02020603050405020304" pitchFamily="18" charset="0"/>
                <a:cs typeface="Times New Roman" panose="02020603050405020304" pitchFamily="18" charset="0"/>
              </a:rPr>
              <a:t>In XSS (Cross-Site Scripting) attack, attackers inject malicious scripts into web pages viewed by other users. These scripts can be JavaScript or other code that can execute in the context of the user's browser. When unsuspecting users visit the compromised page, their browsers execute the injected script, allowing the attacker to steal sensitive information, session tokens, or manipulate the page content.</a:t>
            </a:r>
            <a:endParaRPr lang="en-US" sz="3200" b="0" i="0" dirty="0">
              <a:solidFill>
                <a:srgbClr val="ECECEC"/>
              </a:solidFill>
              <a:effectLst/>
              <a:highlight>
                <a:srgbClr val="212121"/>
              </a:highligh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4426237bc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4426237bc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Times New Roman" panose="02020603050405020304" pitchFamily="18" charset="0"/>
                <a:cs typeface="Times New Roman" panose="02020603050405020304" pitchFamily="18" charset="0"/>
              </a:rPr>
              <a:t>In case of SQLi (SQL Injection) attack,  malicious SQL code is inserted into input fields of a web application, exploiting vulnerabilities in the application's database layer. When this manipulated input is processed by the application, it can modify SQL queries to execute unintended commands, such as retrieving, modifying, or deleting data from the database. </a:t>
            </a:r>
          </a:p>
          <a:p>
            <a:pPr marL="0" lvl="0" indent="0" algn="l" rtl="0">
              <a:spcBef>
                <a:spcPts val="0"/>
              </a:spcBef>
              <a:spcAft>
                <a:spcPts val="0"/>
              </a:spcAft>
              <a:buNone/>
            </a:pPr>
            <a:r>
              <a:rPr lang="en-US" b="0" i="0" dirty="0">
                <a:solidFill>
                  <a:srgbClr val="ECECEC"/>
                </a:solidFill>
                <a:effectLst/>
                <a:highlight>
                  <a:srgbClr val="212121"/>
                </a:highlight>
                <a:latin typeface="Times New Roman" panose="02020603050405020304" pitchFamily="18" charset="0"/>
                <a:cs typeface="Times New Roman" panose="02020603050405020304" pitchFamily="18" charset="0"/>
              </a:rPr>
              <a:t>In RBAC attack, in our case, the attacker creates a container that has a default service account token. But that container has a script inserted in it that allows it to make an API request to the containers in master node to retrieve valuable information.</a:t>
            </a: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4426237bc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4426237bc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Georgia" panose="02040502050405020303" pitchFamily="18" charset="0"/>
                <a:ea typeface="Calibri" panose="020F0502020204030204" pitchFamily="34" charset="0"/>
              </a:rPr>
              <a:t>Next step in our methodology is to Collect container activities through </a:t>
            </a:r>
            <a:r>
              <a:rPr lang="en-US" sz="1100" dirty="0" err="1">
                <a:effectLst/>
                <a:latin typeface="Georgia" panose="02040502050405020303" pitchFamily="18" charset="0"/>
                <a:ea typeface="Calibri" panose="020F0502020204030204" pitchFamily="34" charset="0"/>
              </a:rPr>
              <a:t>syscall</a:t>
            </a:r>
            <a:r>
              <a:rPr lang="en-US" sz="1100" dirty="0">
                <a:effectLst/>
                <a:latin typeface="Georgia" panose="02040502050405020303" pitchFamily="18" charset="0"/>
                <a:ea typeface="Calibri" panose="020F0502020204030204" pitchFamily="34" charset="0"/>
              </a:rPr>
              <a:t> parameters and event. We use </a:t>
            </a:r>
            <a:r>
              <a:rPr lang="en-US" sz="1100" dirty="0" err="1">
                <a:effectLst/>
                <a:latin typeface="Georgia" panose="02040502050405020303" pitchFamily="18" charset="0"/>
                <a:ea typeface="Calibri" panose="020F0502020204030204" pitchFamily="34" charset="0"/>
              </a:rPr>
              <a:t>minikube</a:t>
            </a:r>
            <a:r>
              <a:rPr lang="en-US" sz="1100" dirty="0">
                <a:effectLst/>
                <a:latin typeface="Georgia" panose="02040502050405020303" pitchFamily="18" charset="0"/>
                <a:ea typeface="Calibri" panose="020F0502020204030204" pitchFamily="34" charset="0"/>
              </a:rPr>
              <a:t> dashboard to collect event logs, </a:t>
            </a:r>
            <a:r>
              <a:rPr lang="en-US" sz="1100" dirty="0" err="1">
                <a:effectLst/>
                <a:latin typeface="Georgia" panose="02040502050405020303" pitchFamily="18" charset="0"/>
                <a:ea typeface="Calibri" panose="020F0502020204030204" pitchFamily="34" charset="0"/>
              </a:rPr>
              <a:t>Strace</a:t>
            </a:r>
            <a:r>
              <a:rPr lang="en-US" sz="1100" dirty="0">
                <a:effectLst/>
                <a:latin typeface="Georgia" panose="02040502050405020303" pitchFamily="18" charset="0"/>
                <a:ea typeface="Calibri" panose="020F0502020204030204" pitchFamily="34" charset="0"/>
              </a:rPr>
              <a:t> to collect system call sequence and </a:t>
            </a:r>
            <a:r>
              <a:rPr lang="en-US" sz="1100" dirty="0" err="1">
                <a:effectLst/>
                <a:latin typeface="Georgia" panose="02040502050405020303" pitchFamily="18" charset="0"/>
                <a:ea typeface="Calibri" panose="020F0502020204030204" pitchFamily="34" charset="0"/>
              </a:rPr>
              <a:t>Sysdig</a:t>
            </a:r>
            <a:r>
              <a:rPr lang="en-US" sz="1100" dirty="0">
                <a:effectLst/>
                <a:latin typeface="Georgia" panose="02040502050405020303" pitchFamily="18" charset="0"/>
                <a:ea typeface="Calibri" panose="020F0502020204030204" pitchFamily="34" charset="0"/>
              </a:rPr>
              <a:t> to collect system call frequency.</a:t>
            </a:r>
            <a:endParaRPr lang="en-US"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4426237bc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4426237bc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Georgia" panose="02040502050405020303" pitchFamily="18" charset="0"/>
                <a:ea typeface="Calibri" panose="020F0502020204030204" pitchFamily="34" charset="0"/>
              </a:rPr>
              <a:t>Then we do system call filtering. We do that for both frequency and sequence. In case of sequence, we drop unnecessary parameters like timestamp. </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4426237bc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4426237bc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Georgia" panose="02040502050405020303" pitchFamily="18" charset="0"/>
                <a:ea typeface="Calibri" panose="020F0502020204030204" pitchFamily="34" charset="0"/>
              </a:rPr>
              <a:t>One of our major contributions is in filtering system call frequency. While working with frequency, we noticed that some system call does not change their frequency irrespective of what action we do in our container application. So, based on the frequency change, we find out some impactful system calls. This filtering is quite helpful to improve the efficiency and reduce the workload of our mechanism.</a:t>
            </a: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4426237bc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4426237bc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4426237bc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4426237bc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Georgia" panose="02040502050405020303" pitchFamily="18" charset="0"/>
                <a:ea typeface="Calibri" panose="020F0502020204030204" pitchFamily="34" charset="0"/>
                <a:cs typeface="Vrinda" panose="020B0502040204020203" pitchFamily="34" charset="0"/>
              </a:rPr>
              <a:t>Our next step is to Design </a:t>
            </a:r>
            <a:r>
              <a:rPr lang="en-US" sz="1800" kern="100" dirty="0" err="1">
                <a:effectLst/>
                <a:latin typeface="Georgia" panose="02040502050405020303" pitchFamily="18" charset="0"/>
                <a:ea typeface="Calibri" panose="020F0502020204030204" pitchFamily="34" charset="0"/>
                <a:cs typeface="Vrinda" panose="020B0502040204020203" pitchFamily="34" charset="0"/>
              </a:rPr>
              <a:t>syscall</a:t>
            </a:r>
            <a:r>
              <a:rPr lang="en-US" sz="1800" kern="100" dirty="0">
                <a:effectLst/>
                <a:latin typeface="Georgia" panose="02040502050405020303" pitchFamily="18" charset="0"/>
                <a:ea typeface="Calibri" panose="020F0502020204030204" pitchFamily="34" charset="0"/>
                <a:cs typeface="Vrinda" panose="020B0502040204020203" pitchFamily="34" charset="0"/>
              </a:rPr>
              <a:t> parameter blueprint  to detect malicious code injection. For event logs, we mainly focused on three aspects – </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342900" marR="0" lvl="0" indent="-342900">
              <a:spcBef>
                <a:spcPts val="0"/>
              </a:spcBef>
              <a:spcAft>
                <a:spcPts val="0"/>
              </a:spcAft>
              <a:buFont typeface="+mj-lt"/>
              <a:buAutoNum type="arabicPeriod"/>
            </a:pPr>
            <a:r>
              <a:rPr lang="en-US" sz="1800" dirty="0">
                <a:effectLst/>
                <a:latin typeface="Georgia" panose="02040502050405020303" pitchFamily="18" charset="0"/>
                <a:ea typeface="Calibri" panose="020F0502020204030204" pitchFamily="34" charset="0"/>
              </a:rPr>
              <a:t>Type of API request</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Georgia" panose="02040502050405020303" pitchFamily="18" charset="0"/>
                <a:ea typeface="Calibri" panose="020F0502020204030204" pitchFamily="34" charset="0"/>
              </a:rPr>
              <a:t>The service account token that makes the API request and</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Georgia" panose="02040502050405020303" pitchFamily="18" charset="0"/>
                <a:ea typeface="Calibri" panose="020F0502020204030204" pitchFamily="34" charset="0"/>
              </a:rPr>
              <a:t>Content of the response.</a:t>
            </a:r>
            <a:endParaRPr lang="en-US" sz="1800" dirty="0">
              <a:effectLst/>
              <a:latin typeface="Times New Roman" panose="02020603050405020304" pitchFamily="18" charset="0"/>
              <a:ea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In case of frequency, we set up a standard frequency for each of the system calls for benign activities. As a result, we build a threshold range for each impactful system calls. Finally, we use </a:t>
            </a:r>
            <a:r>
              <a:rPr lang="en-US" sz="1800" kern="100" dirty="0" err="1">
                <a:effectLst/>
                <a:latin typeface="Georgia" panose="02040502050405020303" pitchFamily="18" charset="0"/>
                <a:ea typeface="Calibri" panose="020F0502020204030204" pitchFamily="34" charset="0"/>
                <a:cs typeface="Vrinda" panose="020B0502040204020203" pitchFamily="34" charset="0"/>
              </a:rPr>
              <a:t>BoSC</a:t>
            </a:r>
            <a:r>
              <a:rPr lang="en-US" sz="1800" kern="100" dirty="0">
                <a:effectLst/>
                <a:latin typeface="Georgia" panose="02040502050405020303" pitchFamily="18" charset="0"/>
                <a:ea typeface="Calibri" panose="020F0502020204030204" pitchFamily="34" charset="0"/>
                <a:cs typeface="Vrinda" panose="020B0502040204020203" pitchFamily="34" charset="0"/>
              </a:rPr>
              <a:t> (Bag of system call) technique to build a standard sequence set for each action in our container application.</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4426237bc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4426237bc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Georgia" panose="02040502050405020303" pitchFamily="18" charset="0"/>
                <a:ea typeface="Calibri" panose="020F0502020204030204" pitchFamily="34" charset="0"/>
                <a:cs typeface="Vrinda" panose="020B0502040204020203" pitchFamily="34" charset="0"/>
              </a:rPr>
              <a:t>Now let’s take a look at Bag of system call technique. Suppose this is sequence of system calls. Here S1, S2… represent system calls. We get this sequence while doing benign activities in our application. For the simplicity of understanding, we take a Bag size of 3, in our case, S1-S2-S3.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426237bc6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426237bc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kern="100" dirty="0">
                <a:effectLst/>
                <a:latin typeface="Georgia" panose="02040502050405020303" pitchFamily="18" charset="0"/>
                <a:ea typeface="Calibri" panose="020F0502020204030204" pitchFamily="34" charset="0"/>
                <a:cs typeface="Vrinda" panose="020B0502040204020203" pitchFamily="34" charset="0"/>
              </a:rPr>
              <a:t>Now if this sequence does not exist in benign sequence dataset, we insert this sequence to this dataset.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32a9a3b7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32a9a3b7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200" dirty="0">
                <a:solidFill>
                  <a:srgbClr val="D1D5DB"/>
                </a:solidFill>
                <a:highlight>
                  <a:srgbClr val="444654"/>
                </a:highlight>
                <a:latin typeface="Roboto"/>
                <a:ea typeface="Roboto"/>
                <a:cs typeface="Roboto"/>
                <a:sym typeface="Roboto"/>
              </a:rPr>
              <a:t>Let's say you're hosting a large outdoor event, and you've set up a number of shipping containers to serve as temporary offices, storage spaces, and restrooms. </a:t>
            </a:r>
            <a:endParaRPr sz="1200" dirty="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4426237bc6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4426237bc6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kern="100" dirty="0">
                <a:effectLst/>
                <a:latin typeface="Georgia" panose="02040502050405020303" pitchFamily="18" charset="0"/>
                <a:ea typeface="Calibri" panose="020F0502020204030204" pitchFamily="34" charset="0"/>
                <a:cs typeface="Vrinda" panose="020B0502040204020203" pitchFamily="34" charset="0"/>
              </a:rPr>
              <a:t>otherwise increment its occurrence by 1.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4426237bc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4426237bc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00" dirty="0">
                <a:effectLst/>
                <a:latin typeface="Georgia" panose="02040502050405020303" pitchFamily="18" charset="0"/>
                <a:ea typeface="Calibri" panose="020F0502020204030204" pitchFamily="34" charset="0"/>
                <a:cs typeface="Vrinda" panose="020B0502040204020203" pitchFamily="34" charset="0"/>
              </a:rPr>
              <a:t>Then we slide by one system call and thus get another sequence (S2-S3-S4). We do same thing for this sequence as well. This is how, we build a standard sequence dataset for our application.</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4426237bc6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4426237bc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4426237bc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4426237bc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Georgia" panose="02040502050405020303" pitchFamily="18" charset="0"/>
                <a:ea typeface="Calibri" panose="020F0502020204030204" pitchFamily="34" charset="0"/>
                <a:cs typeface="Vrinda" panose="020B0502040204020203" pitchFamily="34" charset="0"/>
              </a:rPr>
              <a:t>Last step of our methodology is to Malicious code injection detection using the benign behavior model. For event logs, if we notice that the API request and the content of the response are for privileged account but the service account token is from default account, we consider this request as a malicious action. In case of frequency, if a certain percentage of system calls crossed the limit of their standard threshold, we call this a malicious action in our system. Finally for sequence, if a sequence has 80% or more match with our standard sequence set, we call this a benign action otherwise malicious. </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4426237bc6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4426237bc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4426237bc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4426237bc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100" kern="100" dirty="0">
                <a:effectLst/>
                <a:latin typeface="Georgia" panose="02040502050405020303" pitchFamily="18" charset="0"/>
                <a:ea typeface="Calibri" panose="020F0502020204030204" pitchFamily="34" charset="0"/>
                <a:cs typeface="Vrinda" panose="020B0502040204020203" pitchFamily="34" charset="0"/>
              </a:rPr>
              <a:t>So based on our methodology, we can say our detection mechanism can be classified into two categories.</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p>
            <a:pPr marL="342900" marR="0" lvl="0" indent="-342900">
              <a:spcBef>
                <a:spcPts val="0"/>
              </a:spcBef>
              <a:spcAft>
                <a:spcPts val="0"/>
              </a:spcAft>
              <a:buFont typeface="+mj-lt"/>
              <a:buAutoNum type="arabicPeriod"/>
            </a:pPr>
            <a:r>
              <a:rPr lang="en-US" sz="1200" dirty="0">
                <a:effectLst/>
                <a:latin typeface="Georgia" panose="02040502050405020303" pitchFamily="18" charset="0"/>
                <a:ea typeface="Calibri" panose="020F0502020204030204" pitchFamily="34" charset="0"/>
              </a:rPr>
              <a:t>Log file based Detection</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200" dirty="0">
                <a:effectLst/>
                <a:latin typeface="Georgia" panose="02040502050405020303" pitchFamily="18" charset="0"/>
                <a:ea typeface="Calibri" panose="020F0502020204030204" pitchFamily="34" charset="0"/>
              </a:rPr>
              <a:t>System call based Detection</a:t>
            </a:r>
            <a:endParaRPr lang="en-US" sz="12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mj-lt"/>
              <a:buAutoNum type="alphaLcPeriod"/>
            </a:pPr>
            <a:r>
              <a:rPr lang="en-US" sz="1200" dirty="0">
                <a:effectLst/>
                <a:latin typeface="Georgia" panose="02040502050405020303" pitchFamily="18" charset="0"/>
                <a:ea typeface="Calibri" panose="020F0502020204030204" pitchFamily="34" charset="0"/>
              </a:rPr>
              <a:t>Frequency based</a:t>
            </a:r>
            <a:endParaRPr lang="en-US" sz="12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mj-lt"/>
              <a:buAutoNum type="alphaLcPeriod"/>
            </a:pPr>
            <a:r>
              <a:rPr lang="en-US" sz="1200" dirty="0">
                <a:effectLst/>
                <a:latin typeface="Georgia" panose="02040502050405020303" pitchFamily="18" charset="0"/>
                <a:ea typeface="Calibri" panose="020F0502020204030204" pitchFamily="34" charset="0"/>
              </a:rPr>
              <a:t>Sequence based</a:t>
            </a:r>
            <a:endParaRPr lang="en-US" sz="12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4426237bc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4426237bc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4426237bc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4426237bc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Georgia" panose="02040502050405020303" pitchFamily="18" charset="0"/>
                <a:ea typeface="Calibri" panose="020F0502020204030204" pitchFamily="34" charset="0"/>
                <a:cs typeface="Vrinda" panose="020B0502040204020203" pitchFamily="34" charset="0"/>
              </a:rPr>
              <a:t>Now if we compare our result with the existing work, we can say that our mechanism outperforms the previous works by a great margin. </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4426237bc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4426237bc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Georgia" panose="02040502050405020303" pitchFamily="18" charset="0"/>
                <a:ea typeface="Calibri" panose="020F0502020204030204" pitchFamily="34" charset="0"/>
                <a:cs typeface="Vrinda" panose="020B0502040204020203" pitchFamily="34" charset="0"/>
              </a:rPr>
              <a:t>From the graph of Frequency based detection, we can see that as the number of impacted field increases, our detection mechanism shows better performance. </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4426237bc6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4426237bc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Georgia" panose="02040502050405020303" pitchFamily="18" charset="0"/>
                <a:ea typeface="Calibri" panose="020F0502020204030204" pitchFamily="34" charset="0"/>
                <a:cs typeface="Vrinda" panose="020B0502040204020203" pitchFamily="34" charset="0"/>
              </a:rPr>
              <a:t>From the graph of sequence based detection, it is evident that bag size of 2 to 6 has the best result in our case.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32a9a3b7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432a9a3b7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Georgia" panose="02040502050405020303" pitchFamily="18" charset="0"/>
                <a:ea typeface="Calibri" panose="020F0502020204030204" pitchFamily="34" charset="0"/>
                <a:cs typeface="Vrinda" panose="020B0502040204020203" pitchFamily="34" charset="0"/>
              </a:rPr>
              <a:t>One day, a group of thieves breaks into the event grounds and gains access to the shipping containers. They realize that one of the containers contains valuable equipment, but it's locked with a sturdy padlock.</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4426237bc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4426237bc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Georgia" panose="02040502050405020303" pitchFamily="18" charset="0"/>
                <a:ea typeface="Calibri" panose="020F0502020204030204" pitchFamily="34" charset="0"/>
                <a:cs typeface="Vrinda" panose="020B0502040204020203" pitchFamily="34" charset="0"/>
              </a:rPr>
              <a:t>As we have mentioned earlier, one of our key contribution is to identify key group of system calls. The X-axis of the graph on the left side represents the cumulative system calls and the Y-axis represents the performance metrics. As we can see, for 2 impacted fields, when we take into consideration </a:t>
            </a:r>
            <a:r>
              <a:rPr lang="en-US" sz="1800" kern="100" dirty="0" err="1">
                <a:effectLst/>
                <a:latin typeface="Georgia" panose="02040502050405020303" pitchFamily="18" charset="0"/>
                <a:ea typeface="Calibri" panose="020F0502020204030204" pitchFamily="34" charset="0"/>
                <a:cs typeface="Vrinda" panose="020B0502040204020203" pitchFamily="34" charset="0"/>
              </a:rPr>
              <a:t>nanosleep</a:t>
            </a:r>
            <a:r>
              <a:rPr lang="en-US" sz="1800" kern="100" dirty="0">
                <a:effectLst/>
                <a:latin typeface="Georgia" panose="02040502050405020303" pitchFamily="18" charset="0"/>
                <a:ea typeface="Calibri" panose="020F0502020204030204" pitchFamily="34" charset="0"/>
                <a:cs typeface="Vrinda" panose="020B0502040204020203" pitchFamily="34" charset="0"/>
              </a:rPr>
              <a:t> and </a:t>
            </a:r>
            <a:r>
              <a:rPr lang="en-US" sz="1800" kern="100" dirty="0" err="1">
                <a:effectLst/>
                <a:latin typeface="Georgia" panose="02040502050405020303" pitchFamily="18" charset="0"/>
                <a:ea typeface="Calibri" panose="020F0502020204030204" pitchFamily="34" charset="0"/>
                <a:cs typeface="Vrinda" panose="020B0502040204020203" pitchFamily="34" charset="0"/>
              </a:rPr>
              <a:t>munmap</a:t>
            </a:r>
            <a:r>
              <a:rPr lang="en-US" sz="1800" kern="100" dirty="0">
                <a:effectLst/>
                <a:latin typeface="Georgia" panose="02040502050405020303" pitchFamily="18" charset="0"/>
                <a:ea typeface="Calibri" panose="020F0502020204030204" pitchFamily="34" charset="0"/>
                <a:cs typeface="Vrinda" panose="020B0502040204020203" pitchFamily="34" charset="0"/>
              </a:rPr>
              <a:t> system calls performance of our detection mechanism drops by a significant amount. In this way, we identified the key group of system calls that is best suitable for our detection mechanism.</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4426237bc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4426237bc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4426237bc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4426237bc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4426237bc6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4426237bc6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100" kern="100" dirty="0">
                <a:effectLst/>
                <a:latin typeface="Georgia" panose="02040502050405020303" pitchFamily="18" charset="0"/>
                <a:ea typeface="Calibri" panose="020F0502020204030204" pitchFamily="34" charset="0"/>
                <a:cs typeface="Vrinda" panose="020B0502040204020203" pitchFamily="34" charset="0"/>
              </a:rPr>
              <a:t>Now lets look at the major contribution of our research work</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p>
            <a:pPr marL="342900" marR="0" lvl="0" indent="-342900">
              <a:spcBef>
                <a:spcPts val="0"/>
              </a:spcBef>
              <a:spcAft>
                <a:spcPts val="0"/>
              </a:spcAft>
              <a:buFont typeface="+mj-lt"/>
              <a:buAutoNum type="arabicPeriod"/>
            </a:pPr>
            <a:r>
              <a:rPr lang="en-US" sz="1200" dirty="0">
                <a:effectLst/>
                <a:latin typeface="Georgia" panose="02040502050405020303" pitchFamily="18" charset="0"/>
                <a:ea typeface="Lato" panose="020F0502020204030203" pitchFamily="34" charset="0"/>
              </a:rPr>
              <a:t>Multi-level monitoring of container using different monitoring tools</a:t>
            </a:r>
            <a:endParaRPr lang="en-US" sz="12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mj-lt"/>
              <a:buAutoNum type="alphaLcPeriod"/>
            </a:pPr>
            <a:r>
              <a:rPr lang="en-US" sz="1200" dirty="0">
                <a:effectLst/>
                <a:latin typeface="Georgia" panose="02040502050405020303" pitchFamily="18" charset="0"/>
                <a:ea typeface="Lato" panose="020F0502020204030203" pitchFamily="34" charset="0"/>
              </a:rPr>
              <a:t>Makes it feasible to identify an attack in a different level if an attacker manages to get past a single layer of a container without being detected</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200" dirty="0">
                <a:effectLst/>
                <a:latin typeface="Georgia" panose="02040502050405020303" pitchFamily="18" charset="0"/>
                <a:ea typeface="Lato" panose="020F0502020204030203" pitchFamily="34" charset="0"/>
              </a:rPr>
              <a:t>Path Specific detection mechanism </a:t>
            </a:r>
            <a:endParaRPr lang="en-US" sz="12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mj-lt"/>
              <a:buAutoNum type="alphaLcPeriod"/>
            </a:pPr>
            <a:r>
              <a:rPr lang="en-US" sz="1200" dirty="0">
                <a:effectLst/>
                <a:latin typeface="Georgia" panose="02040502050405020303" pitchFamily="18" charset="0"/>
                <a:ea typeface="Lato" panose="020F0502020204030203" pitchFamily="34" charset="0"/>
              </a:rPr>
              <a:t>Covers lots of potential ways to inject malicious code in a container</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200" dirty="0">
                <a:effectLst/>
                <a:latin typeface="Georgia" panose="02040502050405020303" pitchFamily="18" charset="0"/>
                <a:ea typeface="Lato" panose="020F0502020204030203" pitchFamily="34" charset="0"/>
              </a:rPr>
              <a:t>Identifying Key group of system calls</a:t>
            </a:r>
            <a:endParaRPr lang="en-US" sz="12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mj-lt"/>
              <a:buAutoNum type="alphaLcPeriod"/>
            </a:pPr>
            <a:r>
              <a:rPr lang="en-US" sz="1200" dirty="0">
                <a:effectLst/>
                <a:latin typeface="Georgia" panose="02040502050405020303" pitchFamily="18" charset="0"/>
                <a:ea typeface="Lato" panose="020F0502020204030203" pitchFamily="34" charset="0"/>
              </a:rPr>
              <a:t>Have increased the efficiency of our detection mechanism as we are no longer concerned about unnecessary system calls.</a:t>
            </a:r>
            <a:endParaRPr lang="en-US" sz="12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4426237bc6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4426237bc6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Georgia" panose="02040502050405020303" pitchFamily="18" charset="0"/>
                <a:ea typeface="Calibri" panose="020F0502020204030204" pitchFamily="34" charset="0"/>
                <a:cs typeface="Vrinda" panose="020B0502040204020203" pitchFamily="34" charset="0"/>
              </a:rPr>
              <a:t>Finally, this is the list of the related works that were quite helpful throughout our research work. </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4452f20f7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4452f20f7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Thank you for your time and attention. </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We appreciate the opportunity to share our research findings with you.</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32a9a3b7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32a9a3b7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US" sz="1100" dirty="0">
                <a:solidFill>
                  <a:srgbClr val="D1D5DB"/>
                </a:solidFill>
                <a:highlight>
                  <a:srgbClr val="444654"/>
                </a:highlight>
                <a:latin typeface="Roboto"/>
                <a:ea typeface="Roboto"/>
                <a:cs typeface="Roboto"/>
                <a:sym typeface="Roboto"/>
              </a:rPr>
              <a:t>Instead of trying to break the lock, the thieves use a cutting torch to cut a hole in the side of the container. Once inside, they quickly grab the equipment and make their escape. The hole in the container is small enough that it's not immediately noticeable, and the theft goes undiscovered until the event is over.</a:t>
            </a:r>
          </a:p>
          <a:p>
            <a:pPr marL="0" lvl="0" indent="0" algn="l" rtl="0">
              <a:lnSpc>
                <a:spcPct val="115000"/>
              </a:lnSpc>
              <a:spcBef>
                <a:spcPts val="1500"/>
              </a:spcBef>
              <a:spcAft>
                <a:spcPts val="0"/>
              </a:spcAft>
              <a:buClr>
                <a:schemeClr val="dk1"/>
              </a:buClr>
              <a:buSzPts val="1100"/>
              <a:buFont typeface="Arial"/>
              <a:buNone/>
            </a:pPr>
            <a:r>
              <a:rPr lang="en-US" sz="1100" dirty="0">
                <a:solidFill>
                  <a:srgbClr val="D1D5DB"/>
                </a:solidFill>
                <a:highlight>
                  <a:srgbClr val="444654"/>
                </a:highlight>
                <a:latin typeface="Roboto"/>
                <a:ea typeface="Roboto"/>
                <a:cs typeface="Roboto"/>
                <a:sym typeface="Roboto"/>
              </a:rPr>
              <a:t>In this scenario, the shipping container is analogous to a container in a software environment, and the padlock represents security measures such as access controls and authentication. The thieves' use of a cutting torch to bypass the lock is similar to an attacker exploiting a vulnerability or weakness in a container's security measures to gain unauthorized access to the underlying system or data. The theft itself is equivalent to data theft or a breach of sensitive information in a software environment.</a:t>
            </a:r>
          </a:p>
          <a:p>
            <a:pPr marL="0" lvl="0" indent="0" algn="l" rtl="0">
              <a:spcBef>
                <a:spcPts val="0"/>
              </a:spcBef>
              <a:spcAft>
                <a:spcPts val="0"/>
              </a:spcAft>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32a9a3b7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32a9a3b7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Now a days, container is highly used despite its weak security system</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indent="0">
              <a:lnSpc>
                <a:spcPct val="107000"/>
              </a:lnSpc>
              <a:spcBef>
                <a:spcPts val="0"/>
              </a:spcBef>
              <a:spcAft>
                <a:spcPts val="800"/>
              </a:spcAft>
              <a:buNone/>
            </a:pPr>
            <a:r>
              <a:rPr lang="en-US" sz="1800" kern="100" dirty="0">
                <a:effectLst/>
                <a:latin typeface="Georgia" panose="02040502050405020303" pitchFamily="18" charset="0"/>
                <a:ea typeface="Calibri" panose="020F0502020204030204" pitchFamily="34" charset="0"/>
                <a:cs typeface="Vrinda" panose="020B0502040204020203" pitchFamily="34" charset="0"/>
              </a:rPr>
              <a:t>We target malicious code injection attack because this attack can result in many more severe attacks and it is quite hard to detect a malicious code injection attack. This is because it can be done in many ways, following different paths. We are going to talk about the paths that finally lead to malicious code injection in the later section of our presentation.</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32a9a3b7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32a9a3b7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432a9a3b7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432a9a3b7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32a9a3b7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432a9a3b7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grpSp>
        <p:nvGrpSpPr>
          <p:cNvPr id="5" name="Group 4">
            <a:extLst>
              <a:ext uri="{FF2B5EF4-FFF2-40B4-BE49-F238E27FC236}">
                <a16:creationId xmlns:a16="http://schemas.microsoft.com/office/drawing/2014/main" id="{90C4CBC5-9D31-0B3D-1397-5478287110DD}"/>
              </a:ext>
            </a:extLst>
          </p:cNvPr>
          <p:cNvGrpSpPr/>
          <p:nvPr/>
        </p:nvGrpSpPr>
        <p:grpSpPr>
          <a:xfrm>
            <a:off x="832950" y="766110"/>
            <a:ext cx="7478100" cy="3227788"/>
            <a:chOff x="1143900" y="400350"/>
            <a:chExt cx="7478100" cy="3227788"/>
          </a:xfrm>
        </p:grpSpPr>
        <p:sp>
          <p:nvSpPr>
            <p:cNvPr id="86" name="Google Shape;86;p13"/>
            <p:cNvSpPr txBox="1"/>
            <p:nvPr/>
          </p:nvSpPr>
          <p:spPr>
            <a:xfrm>
              <a:off x="1944600" y="400350"/>
              <a:ext cx="5876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Roboto Slab"/>
                  <a:ea typeface="Roboto Slab"/>
                  <a:cs typeface="Roboto Slab"/>
                  <a:sym typeface="Roboto Slab"/>
                </a:rPr>
                <a:t> CLOSER 2024</a:t>
              </a:r>
              <a:endParaRPr dirty="0">
                <a:latin typeface="Lato"/>
                <a:ea typeface="Lato"/>
                <a:cs typeface="Lato"/>
                <a:sym typeface="Lato"/>
              </a:endParaRPr>
            </a:p>
          </p:txBody>
        </p:sp>
        <p:sp>
          <p:nvSpPr>
            <p:cNvPr id="87" name="Google Shape;87;p13"/>
            <p:cNvSpPr txBox="1"/>
            <p:nvPr/>
          </p:nvSpPr>
          <p:spPr>
            <a:xfrm>
              <a:off x="1143900" y="758000"/>
              <a:ext cx="7478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chemeClr val="bg2"/>
                  </a:solidFill>
                  <a:latin typeface="Lato"/>
                  <a:ea typeface="Lato"/>
                  <a:cs typeface="Lato"/>
                  <a:sym typeface="Lato"/>
                </a:rPr>
                <a:t>  On Detecting Malicious Code Injection by Monitoring Multi-level Container Activities</a:t>
              </a:r>
              <a:endParaRPr sz="2800" b="1" dirty="0">
                <a:solidFill>
                  <a:schemeClr val="bg2"/>
                </a:solidFill>
                <a:latin typeface="Lato"/>
                <a:ea typeface="Lato"/>
                <a:cs typeface="Lato"/>
                <a:sym typeface="Lato"/>
              </a:endParaRPr>
            </a:p>
          </p:txBody>
        </p:sp>
        <p:sp>
          <p:nvSpPr>
            <p:cNvPr id="89" name="Google Shape;89;p13"/>
            <p:cNvSpPr txBox="1"/>
            <p:nvPr/>
          </p:nvSpPr>
          <p:spPr>
            <a:xfrm>
              <a:off x="1143900" y="1966175"/>
              <a:ext cx="74781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latin typeface="Lato" panose="020F0502020204030203" pitchFamily="34" charset="0"/>
                  <a:ea typeface="Roboto Slab"/>
                  <a:cs typeface="Roboto Slab"/>
                  <a:sym typeface="Roboto Slab"/>
                </a:rPr>
                <a:t>Md. Olid Hasan Bhuiyan</a:t>
              </a:r>
              <a:r>
                <a:rPr lang="en" sz="1600" b="1" baseline="30000" dirty="0">
                  <a:latin typeface="Lato" panose="020F0502020204030203" pitchFamily="34" charset="0"/>
                  <a:ea typeface="Roboto Slab"/>
                  <a:cs typeface="Roboto Slab"/>
                  <a:sym typeface="Roboto Slab"/>
                </a:rPr>
                <a:t>1</a:t>
              </a:r>
              <a:r>
                <a:rPr lang="en" sz="1600" dirty="0">
                  <a:latin typeface="Lato" panose="020F0502020204030203" pitchFamily="34" charset="0"/>
                  <a:ea typeface="Roboto Slab"/>
                  <a:cs typeface="Roboto Slab"/>
                  <a:sym typeface="Roboto Slab"/>
                </a:rPr>
                <a:t>, Souvik Das</a:t>
              </a:r>
              <a:r>
                <a:rPr lang="en" sz="1600" baseline="30000" dirty="0">
                  <a:latin typeface="Lato" panose="020F0502020204030203" pitchFamily="34" charset="0"/>
                  <a:ea typeface="Roboto Slab"/>
                  <a:cs typeface="Roboto Slab"/>
                  <a:sym typeface="Roboto Slab"/>
                </a:rPr>
                <a:t>1</a:t>
              </a:r>
              <a:r>
                <a:rPr lang="en" sz="1600" dirty="0">
                  <a:latin typeface="Lato" panose="020F0502020204030203" pitchFamily="34" charset="0"/>
                  <a:ea typeface="Roboto Slab"/>
                  <a:cs typeface="Roboto Slab"/>
                  <a:sym typeface="Roboto Slab"/>
                </a:rPr>
                <a:t>, Shafayat Hossain Majumder</a:t>
              </a:r>
              <a:r>
                <a:rPr lang="en" sz="1600" baseline="30000" dirty="0">
                  <a:latin typeface="Lato" panose="020F0502020204030203" pitchFamily="34" charset="0"/>
                  <a:ea typeface="Roboto Slab"/>
                  <a:cs typeface="Roboto Slab"/>
                  <a:sym typeface="Roboto Slab"/>
                </a:rPr>
                <a:t>2</a:t>
              </a:r>
              <a:r>
                <a:rPr lang="en" sz="1600" dirty="0">
                  <a:latin typeface="Lato" panose="020F0502020204030203" pitchFamily="34" charset="0"/>
                  <a:ea typeface="Roboto Slab"/>
                  <a:cs typeface="Roboto Slab"/>
                  <a:sym typeface="Roboto Slab"/>
                </a:rPr>
                <a:t>, </a:t>
              </a:r>
            </a:p>
            <a:p>
              <a:pPr marL="0" lvl="0" indent="0" algn="ctr" rtl="0">
                <a:spcBef>
                  <a:spcPts val="0"/>
                </a:spcBef>
                <a:spcAft>
                  <a:spcPts val="0"/>
                </a:spcAft>
                <a:buNone/>
              </a:pPr>
              <a:r>
                <a:rPr lang="en" sz="1600" dirty="0">
                  <a:latin typeface="Lato" panose="020F0502020204030203" pitchFamily="34" charset="0"/>
                  <a:ea typeface="Roboto Slab"/>
                  <a:cs typeface="Roboto Slab"/>
                  <a:sym typeface="Roboto Slab"/>
                </a:rPr>
                <a:t>Suryadipta Majumdar</a:t>
              </a:r>
              <a:r>
                <a:rPr lang="en" sz="1600" baseline="30000" dirty="0">
                  <a:latin typeface="Lato" panose="020F0502020204030203" pitchFamily="34" charset="0"/>
                  <a:ea typeface="Roboto Slab"/>
                  <a:cs typeface="Roboto Slab"/>
                  <a:sym typeface="Roboto Slab"/>
                </a:rPr>
                <a:t>2</a:t>
              </a:r>
              <a:r>
                <a:rPr lang="en" sz="1600" dirty="0">
                  <a:latin typeface="Lato" panose="020F0502020204030203" pitchFamily="34" charset="0"/>
                  <a:ea typeface="Roboto Slab"/>
                  <a:cs typeface="Roboto Slab"/>
                  <a:sym typeface="Roboto Slab"/>
                </a:rPr>
                <a:t>, and Md. Shohrab Hossain</a:t>
              </a:r>
              <a:r>
                <a:rPr lang="en" sz="1600" baseline="30000" dirty="0">
                  <a:latin typeface="Lato" panose="020F0502020204030203" pitchFamily="34" charset="0"/>
                  <a:ea typeface="Roboto Slab"/>
                  <a:cs typeface="Roboto Slab"/>
                  <a:sym typeface="Roboto Slab"/>
                </a:rPr>
                <a:t>2</a:t>
              </a:r>
            </a:p>
            <a:p>
              <a:pPr marL="0" lvl="0" indent="0" algn="ctr" rtl="0">
                <a:spcBef>
                  <a:spcPts val="0"/>
                </a:spcBef>
                <a:spcAft>
                  <a:spcPts val="0"/>
                </a:spcAft>
                <a:buNone/>
              </a:pPr>
              <a:endParaRPr lang="en" sz="1600" dirty="0">
                <a:latin typeface="Lato" panose="020F0502020204030203" pitchFamily="34" charset="0"/>
                <a:ea typeface="Roboto Slab"/>
                <a:cs typeface="Roboto Slab"/>
                <a:sym typeface="Roboto Slab"/>
              </a:endParaRPr>
            </a:p>
            <a:p>
              <a:pPr marL="0" lvl="0" indent="0" algn="ctr" rtl="0">
                <a:spcBef>
                  <a:spcPts val="0"/>
                </a:spcBef>
                <a:spcAft>
                  <a:spcPts val="0"/>
                </a:spcAft>
                <a:buNone/>
              </a:pPr>
              <a:r>
                <a:rPr lang="en-US" sz="1600" baseline="30000" dirty="0">
                  <a:latin typeface="Lato" panose="020F0502020204030203" pitchFamily="34" charset="0"/>
                  <a:ea typeface="Roboto Slab"/>
                  <a:cs typeface="Roboto Slab"/>
                  <a:sym typeface="Roboto Slab"/>
                </a:rPr>
                <a:t>1</a:t>
              </a:r>
              <a:r>
                <a:rPr lang="en-US" sz="1600" dirty="0">
                  <a:latin typeface="Lato" panose="020F0502020204030203" pitchFamily="34" charset="0"/>
                  <a:ea typeface="Roboto Slab"/>
                  <a:cs typeface="Roboto Slab"/>
                  <a:sym typeface="Roboto Slab"/>
                </a:rPr>
                <a:t>Bangladesh University of Engineering and Technology, Bangladesh</a:t>
              </a:r>
            </a:p>
            <a:p>
              <a:pPr marL="0" lvl="0" indent="0" algn="ctr" rtl="0">
                <a:spcBef>
                  <a:spcPts val="0"/>
                </a:spcBef>
                <a:spcAft>
                  <a:spcPts val="0"/>
                </a:spcAft>
                <a:buNone/>
              </a:pPr>
              <a:r>
                <a:rPr lang="en-US" sz="1600" baseline="30000" dirty="0">
                  <a:latin typeface="Lato" panose="020F0502020204030203" pitchFamily="34" charset="0"/>
                  <a:ea typeface="Roboto Slab"/>
                  <a:cs typeface="Roboto Slab"/>
                  <a:sym typeface="Roboto Slab"/>
                </a:rPr>
                <a:t>2</a:t>
              </a:r>
              <a:r>
                <a:rPr lang="en-US" sz="1600" dirty="0">
                  <a:latin typeface="Lato" panose="020F0502020204030203" pitchFamily="34" charset="0"/>
                  <a:ea typeface="Roboto Slab"/>
                  <a:cs typeface="Roboto Slab"/>
                  <a:sym typeface="Roboto Slab"/>
                </a:rPr>
                <a:t>Concordia University, Canada</a:t>
              </a:r>
            </a:p>
            <a:p>
              <a:pPr marL="0" lvl="0" indent="0" algn="ctr" rtl="0">
                <a:spcBef>
                  <a:spcPts val="0"/>
                </a:spcBef>
                <a:spcAft>
                  <a:spcPts val="0"/>
                </a:spcAft>
                <a:buNone/>
              </a:pPr>
              <a:endParaRPr lang="en-US" sz="1600" dirty="0">
                <a:latin typeface="Lato" panose="020F0502020204030203" pitchFamily="34" charset="0"/>
                <a:ea typeface="Roboto Slab"/>
                <a:cs typeface="Roboto Slab"/>
                <a:sym typeface="Roboto Slab"/>
              </a:endParaRPr>
            </a:p>
          </p:txBody>
        </p:sp>
      </p:grpSp>
      <p:sp>
        <p:nvSpPr>
          <p:cNvPr id="92" name="Google Shape;92;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grpSp>
        <p:nvGrpSpPr>
          <p:cNvPr id="2" name="Google Shape;54;p13">
            <a:extLst>
              <a:ext uri="{FF2B5EF4-FFF2-40B4-BE49-F238E27FC236}">
                <a16:creationId xmlns:a16="http://schemas.microsoft.com/office/drawing/2014/main" id="{6A19BD3D-851E-44F1-C60D-AE17DEEC4024}"/>
              </a:ext>
            </a:extLst>
          </p:cNvPr>
          <p:cNvGrpSpPr/>
          <p:nvPr/>
        </p:nvGrpSpPr>
        <p:grpSpPr>
          <a:xfrm>
            <a:off x="2154770" y="3824810"/>
            <a:ext cx="4834460" cy="575440"/>
            <a:chOff x="2393955" y="4318100"/>
            <a:chExt cx="4356088" cy="518500"/>
          </a:xfrm>
        </p:grpSpPr>
        <p:pic>
          <p:nvPicPr>
            <p:cNvPr id="3" name="Google Shape;55;p13">
              <a:extLst>
                <a:ext uri="{FF2B5EF4-FFF2-40B4-BE49-F238E27FC236}">
                  <a16:creationId xmlns:a16="http://schemas.microsoft.com/office/drawing/2014/main" id="{FCFB7D85-1861-7A7B-5D78-C8D66C41E36A}"/>
                </a:ext>
              </a:extLst>
            </p:cNvPr>
            <p:cNvPicPr preferRelativeResize="0"/>
            <p:nvPr/>
          </p:nvPicPr>
          <p:blipFill rotWithShape="1">
            <a:blip r:embed="rId3">
              <a:alphaModFix/>
            </a:blip>
            <a:srcRect/>
            <a:stretch/>
          </p:blipFill>
          <p:spPr>
            <a:xfrm>
              <a:off x="4828568" y="4318100"/>
              <a:ext cx="1921475" cy="518500"/>
            </a:xfrm>
            <a:prstGeom prst="rect">
              <a:avLst/>
            </a:prstGeom>
            <a:noFill/>
            <a:ln>
              <a:noFill/>
            </a:ln>
          </p:spPr>
        </p:pic>
        <p:pic>
          <p:nvPicPr>
            <p:cNvPr id="4" name="Google Shape;56;p13">
              <a:extLst>
                <a:ext uri="{FF2B5EF4-FFF2-40B4-BE49-F238E27FC236}">
                  <a16:creationId xmlns:a16="http://schemas.microsoft.com/office/drawing/2014/main" id="{1F1EA1F5-29DE-4EE9-0A39-B2730A40AA56}"/>
                </a:ext>
              </a:extLst>
            </p:cNvPr>
            <p:cNvPicPr preferRelativeResize="0"/>
            <p:nvPr/>
          </p:nvPicPr>
          <p:blipFill rotWithShape="1">
            <a:blip r:embed="rId4">
              <a:alphaModFix/>
            </a:blip>
            <a:srcRect/>
            <a:stretch/>
          </p:blipFill>
          <p:spPr>
            <a:xfrm>
              <a:off x="2393955" y="4318100"/>
              <a:ext cx="2016737" cy="5185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0"/>
          <p:cNvSpPr txBox="1">
            <a:spLocks noGrp="1"/>
          </p:cNvSpPr>
          <p:nvPr>
            <p:ph type="title" idx="4294967295"/>
          </p:nvPr>
        </p:nvSpPr>
        <p:spPr>
          <a:xfrm>
            <a:off x="3211350" y="196200"/>
            <a:ext cx="2721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Container vs VM</a:t>
            </a:r>
            <a:endParaRPr/>
          </a:p>
        </p:txBody>
      </p:sp>
      <p:pic>
        <p:nvPicPr>
          <p:cNvPr id="161" name="Google Shape;161;p20"/>
          <p:cNvPicPr preferRelativeResize="0"/>
          <p:nvPr/>
        </p:nvPicPr>
        <p:blipFill rotWithShape="1">
          <a:blip r:embed="rId3">
            <a:alphaModFix/>
          </a:blip>
          <a:srcRect/>
          <a:stretch/>
        </p:blipFill>
        <p:spPr>
          <a:xfrm>
            <a:off x="831750" y="3039850"/>
            <a:ext cx="6825350" cy="1753350"/>
          </a:xfrm>
          <a:prstGeom prst="rect">
            <a:avLst/>
          </a:prstGeom>
          <a:noFill/>
          <a:ln>
            <a:noFill/>
          </a:ln>
        </p:spPr>
      </p:pic>
      <p:sp>
        <p:nvSpPr>
          <p:cNvPr id="162" name="Google Shape;162;p20"/>
          <p:cNvSpPr txBox="1"/>
          <p:nvPr/>
        </p:nvSpPr>
        <p:spPr>
          <a:xfrm>
            <a:off x="5932650" y="4743300"/>
            <a:ext cx="4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VM</a:t>
            </a:r>
            <a:endParaRPr b="1">
              <a:latin typeface="Lato"/>
              <a:ea typeface="Lato"/>
              <a:cs typeface="Lato"/>
              <a:sym typeface="Lato"/>
            </a:endParaRPr>
          </a:p>
        </p:txBody>
      </p:sp>
      <p:sp>
        <p:nvSpPr>
          <p:cNvPr id="163" name="Google Shape;163;p20"/>
          <p:cNvSpPr txBox="1"/>
          <p:nvPr/>
        </p:nvSpPr>
        <p:spPr>
          <a:xfrm>
            <a:off x="2237750" y="4721000"/>
            <a:ext cx="1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Container</a:t>
            </a:r>
            <a:endParaRPr b="1">
              <a:latin typeface="Lato"/>
              <a:ea typeface="Lato"/>
              <a:cs typeface="Lato"/>
              <a:sym typeface="Lato"/>
            </a:endParaRPr>
          </a:p>
        </p:txBody>
      </p:sp>
      <p:sp>
        <p:nvSpPr>
          <p:cNvPr id="164" name="Google Shape;164;p20"/>
          <p:cNvSpPr txBox="1"/>
          <p:nvPr/>
        </p:nvSpPr>
        <p:spPr>
          <a:xfrm>
            <a:off x="4692475" y="1295150"/>
            <a:ext cx="4401900" cy="17238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Separate OS for each process</a:t>
            </a: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More secured</a:t>
            </a:r>
            <a:endParaRPr sz="2000">
              <a:latin typeface="Lato"/>
              <a:ea typeface="Lato"/>
              <a:cs typeface="Lato"/>
              <a:sym typeface="Lato"/>
            </a:endParaRPr>
          </a:p>
          <a:p>
            <a:pPr marL="45720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Less suitable for microservice</a:t>
            </a:r>
            <a:endParaRPr sz="2000">
              <a:latin typeface="Lato"/>
              <a:ea typeface="Lato"/>
              <a:cs typeface="Lato"/>
              <a:sym typeface="Lato"/>
            </a:endParaRPr>
          </a:p>
        </p:txBody>
      </p:sp>
      <p:sp>
        <p:nvSpPr>
          <p:cNvPr id="165" name="Google Shape;165;p20"/>
          <p:cNvSpPr txBox="1"/>
          <p:nvPr/>
        </p:nvSpPr>
        <p:spPr>
          <a:xfrm>
            <a:off x="580375" y="1298725"/>
            <a:ext cx="4112100" cy="17238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a:latin typeface="Lato"/>
                <a:ea typeface="Lato"/>
                <a:cs typeface="Lato"/>
                <a:sym typeface="Lato"/>
              </a:rPr>
              <a:t>Shared OS</a:t>
            </a: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Less secured</a:t>
            </a:r>
            <a:endParaRPr sz="2000">
              <a:latin typeface="Lato"/>
              <a:ea typeface="Lato"/>
              <a:cs typeface="Lato"/>
              <a:sym typeface="Lato"/>
            </a:endParaRPr>
          </a:p>
          <a:p>
            <a:pPr marL="457200" lvl="0" indent="0" algn="l" rtl="0">
              <a:spcBef>
                <a:spcPts val="0"/>
              </a:spcBef>
              <a:spcAft>
                <a:spcPts val="0"/>
              </a:spcAft>
              <a:buNone/>
            </a:pP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n" sz="2000">
                <a:latin typeface="Lato"/>
                <a:ea typeface="Lato"/>
                <a:cs typeface="Lato"/>
                <a:sym typeface="Lato"/>
              </a:rPr>
              <a:t>More suitable for microservice</a:t>
            </a:r>
            <a:endParaRPr sz="2000">
              <a:latin typeface="Lato"/>
              <a:ea typeface="Lato"/>
              <a:cs typeface="Lato"/>
              <a:sym typeface="Lato"/>
            </a:endParaRPr>
          </a:p>
        </p:txBody>
      </p:sp>
      <p:cxnSp>
        <p:nvCxnSpPr>
          <p:cNvPr id="166" name="Google Shape;166;p20"/>
          <p:cNvCxnSpPr/>
          <p:nvPr/>
        </p:nvCxnSpPr>
        <p:spPr>
          <a:xfrm rot="10800000">
            <a:off x="7255950" y="3582700"/>
            <a:ext cx="515700" cy="6900"/>
          </a:xfrm>
          <a:prstGeom prst="straightConnector1">
            <a:avLst/>
          </a:prstGeom>
          <a:noFill/>
          <a:ln w="19050" cap="flat" cmpd="sng">
            <a:solidFill>
              <a:srgbClr val="980000"/>
            </a:solidFill>
            <a:prstDash val="solid"/>
            <a:round/>
            <a:headEnd type="none" w="med" len="med"/>
            <a:tailEnd type="triangle" w="med" len="med"/>
          </a:ln>
        </p:spPr>
      </p:cxnSp>
      <p:cxnSp>
        <p:nvCxnSpPr>
          <p:cNvPr id="167" name="Google Shape;167;p20"/>
          <p:cNvCxnSpPr/>
          <p:nvPr/>
        </p:nvCxnSpPr>
        <p:spPr>
          <a:xfrm rot="10800000" flipH="1">
            <a:off x="4197175" y="3575900"/>
            <a:ext cx="495300" cy="6900"/>
          </a:xfrm>
          <a:prstGeom prst="straightConnector1">
            <a:avLst/>
          </a:prstGeom>
          <a:noFill/>
          <a:ln w="19050" cap="flat" cmpd="sng">
            <a:solidFill>
              <a:srgbClr val="980000"/>
            </a:solidFill>
            <a:prstDash val="solid"/>
            <a:round/>
            <a:headEnd type="none" w="med" len="med"/>
            <a:tailEnd type="triangle" w="med" len="med"/>
          </a:ln>
        </p:spPr>
      </p:cxnSp>
      <p:sp>
        <p:nvSpPr>
          <p:cNvPr id="168" name="Google Shape;168;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idx="4294967295"/>
          </p:nvPr>
        </p:nvSpPr>
        <p:spPr>
          <a:xfrm>
            <a:off x="-838200" y="265720"/>
            <a:ext cx="5232000" cy="535200"/>
          </a:xfrm>
          <a:prstGeom prst="rect">
            <a:avLst/>
          </a:prstGeom>
        </p:spPr>
        <p:txBody>
          <a:bodyPr spcFirstLastPara="1" wrap="square" lIns="91425" tIns="91425" rIns="91425" bIns="91425" anchor="t" anchorCtr="0">
            <a:normAutofit fontScale="90000"/>
          </a:bodyPr>
          <a:lstStyle/>
          <a:p>
            <a:pPr marL="1371600" lvl="0" indent="0" rtl="0">
              <a:spcBef>
                <a:spcPts val="0"/>
              </a:spcBef>
              <a:spcAft>
                <a:spcPts val="0"/>
              </a:spcAft>
              <a:buNone/>
            </a:pPr>
            <a:r>
              <a:rPr lang="en" dirty="0"/>
              <a:t>Related Works</a:t>
            </a:r>
            <a:endParaRPr dirty="0"/>
          </a:p>
        </p:txBody>
      </p:sp>
      <p:sp>
        <p:nvSpPr>
          <p:cNvPr id="223" name="Google Shape;223;p25"/>
          <p:cNvSpPr txBox="1"/>
          <p:nvPr/>
        </p:nvSpPr>
        <p:spPr>
          <a:xfrm>
            <a:off x="398100" y="879550"/>
            <a:ext cx="8138100" cy="1292631"/>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1800" b="1" dirty="0">
                <a:latin typeface="Lato"/>
                <a:ea typeface="Lato"/>
                <a:cs typeface="Lato"/>
                <a:sym typeface="Lato"/>
              </a:rPr>
              <a:t>Abed et al. [1]</a:t>
            </a:r>
            <a:endParaRPr sz="1800" b="1" dirty="0">
              <a:latin typeface="Lato"/>
              <a:ea typeface="Lato"/>
              <a:cs typeface="Lato"/>
              <a:sym typeface="Lato"/>
            </a:endParaRPr>
          </a:p>
          <a:p>
            <a:pPr marL="914400" lvl="1" indent="-355600" algn="l" rtl="0">
              <a:spcBef>
                <a:spcPts val="0"/>
              </a:spcBef>
              <a:spcAft>
                <a:spcPts val="0"/>
              </a:spcAft>
              <a:buSzPts val="2000"/>
              <a:buFont typeface="Lato"/>
              <a:buChar char="○"/>
            </a:pPr>
            <a:r>
              <a:rPr lang="en" sz="1800" dirty="0">
                <a:latin typeface="Lato"/>
                <a:ea typeface="Lato"/>
                <a:cs typeface="Lato"/>
                <a:sym typeface="Lato"/>
              </a:rPr>
              <a:t>Suggested a host-based intrusion detection mechanism</a:t>
            </a:r>
            <a:endParaRPr sz="1800" dirty="0">
              <a:latin typeface="Lato"/>
              <a:ea typeface="Lato"/>
              <a:cs typeface="Lato"/>
              <a:sym typeface="Lato"/>
            </a:endParaRPr>
          </a:p>
          <a:p>
            <a:pPr marL="914400" lvl="1" indent="-355600" algn="l" rtl="0">
              <a:spcBef>
                <a:spcPts val="0"/>
              </a:spcBef>
              <a:spcAft>
                <a:spcPts val="0"/>
              </a:spcAft>
              <a:buSzPts val="2000"/>
              <a:buFont typeface="Lato"/>
              <a:buChar char="○"/>
            </a:pPr>
            <a:r>
              <a:rPr lang="en" sz="1800" dirty="0">
                <a:latin typeface="Lato"/>
                <a:ea typeface="Lato"/>
                <a:cs typeface="Lato"/>
                <a:sym typeface="Lato"/>
              </a:rPr>
              <a:t>Used </a:t>
            </a:r>
            <a:r>
              <a:rPr lang="en" sz="1800" dirty="0" err="1">
                <a:latin typeface="Lato"/>
                <a:ea typeface="Lato"/>
                <a:cs typeface="Lato"/>
                <a:sym typeface="Lato"/>
              </a:rPr>
              <a:t>BoSC</a:t>
            </a:r>
            <a:r>
              <a:rPr lang="en" sz="1800" dirty="0">
                <a:latin typeface="Lato"/>
                <a:ea typeface="Lato"/>
                <a:cs typeface="Lato"/>
                <a:sym typeface="Lato"/>
              </a:rPr>
              <a:t> (Bag of System Call) technique</a:t>
            </a:r>
            <a:endParaRPr sz="1800" dirty="0">
              <a:latin typeface="Lato"/>
              <a:ea typeface="Lato"/>
              <a:cs typeface="Lato"/>
              <a:sym typeface="Lato"/>
            </a:endParaRPr>
          </a:p>
          <a:p>
            <a:pPr marL="914400" lvl="1" indent="-355600" algn="l" rtl="0">
              <a:spcBef>
                <a:spcPts val="0"/>
              </a:spcBef>
              <a:spcAft>
                <a:spcPts val="0"/>
              </a:spcAft>
              <a:buSzPts val="2000"/>
              <a:buFont typeface="Lato"/>
              <a:buChar char="○"/>
            </a:pPr>
            <a:r>
              <a:rPr lang="en" sz="1800" dirty="0">
                <a:latin typeface="Lato"/>
                <a:ea typeface="Lato"/>
                <a:cs typeface="Lato"/>
                <a:sym typeface="Lato"/>
              </a:rPr>
              <a:t>Tool used: </a:t>
            </a:r>
            <a:r>
              <a:rPr lang="en" sz="1800" b="1" dirty="0">
                <a:latin typeface="Lato"/>
                <a:ea typeface="Lato"/>
                <a:cs typeface="Lato"/>
                <a:sym typeface="Lato"/>
              </a:rPr>
              <a:t>strace</a:t>
            </a:r>
            <a:endParaRPr sz="1800" b="1" dirty="0">
              <a:highlight>
                <a:srgbClr val="FFFFFF"/>
              </a:highlight>
              <a:latin typeface="Lato"/>
              <a:ea typeface="Lato"/>
              <a:cs typeface="Lato"/>
              <a:sym typeface="Lato"/>
            </a:endParaRPr>
          </a:p>
        </p:txBody>
      </p:sp>
      <p:sp>
        <p:nvSpPr>
          <p:cNvPr id="224" name="Google Shape;224;p25"/>
          <p:cNvSpPr txBox="1"/>
          <p:nvPr/>
        </p:nvSpPr>
        <p:spPr>
          <a:xfrm>
            <a:off x="386075" y="2323725"/>
            <a:ext cx="8300400" cy="2331377"/>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1800" b="1" dirty="0">
                <a:latin typeface="Lato"/>
                <a:ea typeface="Lato"/>
                <a:cs typeface="Lato"/>
                <a:sym typeface="Lato"/>
              </a:rPr>
              <a:t>Cavalcanti et al. [3]</a:t>
            </a:r>
            <a:endParaRPr sz="1800" b="1" dirty="0">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1800" dirty="0">
                <a:highlight>
                  <a:schemeClr val="lt1"/>
                </a:highlight>
                <a:latin typeface="Lato"/>
                <a:ea typeface="Lato"/>
                <a:cs typeface="Lato"/>
                <a:sym typeface="Lato"/>
              </a:rPr>
              <a:t>Proposed a container-level anomaly-based intrusion detection systems for multi-tenant applications </a:t>
            </a:r>
            <a:endParaRPr sz="1800" dirty="0">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1800" dirty="0">
                <a:highlight>
                  <a:schemeClr val="lt1"/>
                </a:highlight>
                <a:latin typeface="Lato"/>
                <a:ea typeface="Lato"/>
                <a:cs typeface="Lato"/>
                <a:sym typeface="Lato"/>
              </a:rPr>
              <a:t>Mainly worked on four different vulnerabilities - Authentication Bypass, DoS Overflow, System User Privilege Escalation and Integer Overflow</a:t>
            </a:r>
            <a:endParaRPr sz="1800" dirty="0">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1800" dirty="0">
                <a:highlight>
                  <a:schemeClr val="lt1"/>
                </a:highlight>
                <a:latin typeface="Lato"/>
                <a:ea typeface="Lato"/>
                <a:cs typeface="Lato"/>
                <a:sym typeface="Lato"/>
              </a:rPr>
              <a:t>Tool used: </a:t>
            </a:r>
            <a:r>
              <a:rPr lang="en" sz="1800" b="1" dirty="0">
                <a:highlight>
                  <a:schemeClr val="lt1"/>
                </a:highlight>
                <a:latin typeface="Lato"/>
                <a:ea typeface="Lato"/>
                <a:cs typeface="Lato"/>
                <a:sym typeface="Lato"/>
              </a:rPr>
              <a:t>sysdig</a:t>
            </a:r>
            <a:endParaRPr sz="1800" b="1" dirty="0">
              <a:highlight>
                <a:schemeClr val="lt1"/>
              </a:highlight>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
        <p:nvSpPr>
          <p:cNvPr id="225" name="Google Shape;225;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226" name="Google Shape;226;p25"/>
          <p:cNvSpPr txBox="1"/>
          <p:nvPr/>
        </p:nvSpPr>
        <p:spPr>
          <a:xfrm>
            <a:off x="557725" y="800920"/>
            <a:ext cx="8200200" cy="2677626"/>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latin typeface="Lato"/>
                <a:ea typeface="Lato"/>
                <a:cs typeface="Lato"/>
                <a:sym typeface="Lato"/>
              </a:rPr>
              <a:t>                           					</a:t>
            </a:r>
            <a:endParaRPr sz="2000" b="1" dirty="0">
              <a:latin typeface="Lato"/>
              <a:ea typeface="Lato"/>
              <a:cs typeface="Lato"/>
              <a:sym typeface="Lato"/>
            </a:endParaRPr>
          </a:p>
          <a:p>
            <a:pPr marL="0" lvl="0" indent="0" algn="l" rtl="0">
              <a:spcBef>
                <a:spcPts val="0"/>
              </a:spcBef>
              <a:spcAft>
                <a:spcPts val="0"/>
              </a:spcAft>
              <a:buNone/>
            </a:pPr>
            <a:endParaRPr sz="2000" b="1" dirty="0">
              <a:latin typeface="Lato"/>
              <a:ea typeface="Lato"/>
              <a:cs typeface="Lato"/>
              <a:sym typeface="Lato"/>
            </a:endParaRPr>
          </a:p>
          <a:p>
            <a:pPr marL="0" lvl="0" indent="0" algn="l" rtl="0">
              <a:spcBef>
                <a:spcPts val="0"/>
              </a:spcBef>
              <a:spcAft>
                <a:spcPts val="0"/>
              </a:spcAft>
              <a:buNone/>
            </a:pPr>
            <a:r>
              <a:rPr lang="en" sz="2000" b="1" dirty="0">
                <a:latin typeface="Lato"/>
                <a:ea typeface="Lato"/>
                <a:cs typeface="Lato"/>
                <a:sym typeface="Lato"/>
              </a:rPr>
              <a:t> 			    </a:t>
            </a:r>
            <a:r>
              <a:rPr lang="en" sz="2200" b="1" dirty="0">
                <a:latin typeface="Lato"/>
                <a:ea typeface="Lato"/>
                <a:cs typeface="Lato"/>
                <a:sym typeface="Lato"/>
              </a:rPr>
              <a:t>Limitations</a:t>
            </a:r>
            <a:endParaRPr sz="2200" b="1" dirty="0">
              <a:latin typeface="Lato"/>
              <a:ea typeface="Lato"/>
              <a:cs typeface="Lato"/>
              <a:sym typeface="Lato"/>
            </a:endParaRPr>
          </a:p>
          <a:p>
            <a:pPr marL="0" lvl="0" indent="0" algn="l" rtl="0">
              <a:spcBef>
                <a:spcPts val="0"/>
              </a:spcBef>
              <a:spcAft>
                <a:spcPts val="0"/>
              </a:spcAft>
              <a:buNone/>
            </a:pPr>
            <a:endParaRPr sz="2000" b="1" dirty="0">
              <a:latin typeface="Lato"/>
              <a:ea typeface="Lato"/>
              <a:cs typeface="Lato"/>
              <a:sym typeface="Lato"/>
            </a:endParaRPr>
          </a:p>
          <a:p>
            <a:pPr marL="457200" lvl="0" indent="-355600" algn="l" rtl="0">
              <a:spcBef>
                <a:spcPts val="0"/>
              </a:spcBef>
              <a:spcAft>
                <a:spcPts val="0"/>
              </a:spcAft>
              <a:buSzPts val="2000"/>
              <a:buFont typeface="Lato"/>
              <a:buChar char="●"/>
            </a:pPr>
            <a:r>
              <a:rPr lang="en" sz="2000" dirty="0">
                <a:latin typeface="Lato"/>
                <a:ea typeface="Lato"/>
                <a:cs typeface="Lato"/>
                <a:sym typeface="Lato"/>
              </a:rPr>
              <a:t>Proposed a </a:t>
            </a:r>
            <a:r>
              <a:rPr lang="en" sz="2000" dirty="0">
                <a:solidFill>
                  <a:srgbClr val="FF0000"/>
                </a:solidFill>
                <a:latin typeface="Lato"/>
                <a:ea typeface="Lato"/>
                <a:cs typeface="Lato"/>
                <a:sym typeface="Lato"/>
              </a:rPr>
              <a:t>common solution</a:t>
            </a:r>
            <a:r>
              <a:rPr lang="en" sz="2000" dirty="0">
                <a:latin typeface="Lato"/>
                <a:ea typeface="Lato"/>
                <a:cs typeface="Lato"/>
                <a:sym typeface="Lato"/>
              </a:rPr>
              <a:t> - mostly using sequence of system calls</a:t>
            </a: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p:txBody>
      </p:sp>
      <p:sp>
        <p:nvSpPr>
          <p:cNvPr id="227" name="Google Shape;227;p25"/>
          <p:cNvSpPr txBox="1"/>
          <p:nvPr/>
        </p:nvSpPr>
        <p:spPr>
          <a:xfrm>
            <a:off x="564450" y="2761670"/>
            <a:ext cx="8015100" cy="2339072"/>
          </a:xfrm>
          <a:prstGeom prst="rect">
            <a:avLst/>
          </a:prstGeom>
          <a:solidFill>
            <a:schemeClr val="lt1"/>
          </a:solid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2000" dirty="0">
                <a:latin typeface="Lato"/>
                <a:ea typeface="Lato"/>
                <a:cs typeface="Lato"/>
                <a:sym typeface="Lato"/>
              </a:rPr>
              <a:t>Did not cover </a:t>
            </a:r>
            <a:r>
              <a:rPr lang="en" sz="2000" dirty="0">
                <a:solidFill>
                  <a:srgbClr val="FF0000"/>
                </a:solidFill>
                <a:latin typeface="Lato"/>
                <a:ea typeface="Lato"/>
                <a:cs typeface="Lato"/>
                <a:sym typeface="Lato"/>
              </a:rPr>
              <a:t>all potential attack paths</a:t>
            </a:r>
            <a:r>
              <a:rPr lang="en" sz="2000" dirty="0">
                <a:latin typeface="Lato"/>
                <a:ea typeface="Lato"/>
                <a:cs typeface="Lato"/>
                <a:sym typeface="Lato"/>
              </a:rPr>
              <a:t> of malicious code injection</a:t>
            </a: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a:p>
            <a:pPr marL="0" lvl="0" indent="0" algn="l" rtl="0">
              <a:spcBef>
                <a:spcPts val="0"/>
              </a:spcBef>
              <a:spcAft>
                <a:spcPts val="0"/>
              </a:spcAft>
              <a:buNone/>
            </a:pPr>
            <a:endParaRPr sz="2000"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6"/>
                                        </p:tgtEl>
                                        <p:attrNameLst>
                                          <p:attrName>style.visibility</p:attrName>
                                        </p:attrNameLst>
                                      </p:cBhvr>
                                      <p:to>
                                        <p:strVal val="visible"/>
                                      </p:to>
                                    </p:set>
                                    <p:animEffect transition="in" filter="fade">
                                      <p:cBhvr>
                                        <p:cTn id="11" dur="500"/>
                                        <p:tgtEl>
                                          <p:spTgt spid="226"/>
                                        </p:tgtEl>
                                      </p:cBhvr>
                                    </p:animEffect>
                                  </p:childTnLst>
                                </p:cTn>
                              </p:par>
                              <p:par>
                                <p:cTn id="12" presetID="10" presetClass="entr" presetSubtype="0" fill="hold" nodeType="withEffect">
                                  <p:stCondLst>
                                    <p:cond delay="0"/>
                                  </p:stCondLst>
                                  <p:childTnLst>
                                    <p:set>
                                      <p:cBhvr>
                                        <p:cTn id="13" dur="1" fill="hold">
                                          <p:stCondLst>
                                            <p:cond delay="0"/>
                                          </p:stCondLst>
                                        </p:cTn>
                                        <p:tgtEl>
                                          <p:spTgt spid="227"/>
                                        </p:tgtEl>
                                        <p:attrNameLst>
                                          <p:attrName>style.visibility</p:attrName>
                                        </p:attrNameLst>
                                      </p:cBhvr>
                                      <p:to>
                                        <p:strVal val="visible"/>
                                      </p:to>
                                    </p:set>
                                    <p:animEffect transition="in" filter="fade">
                                      <p:cBhvr>
                                        <p:cTn id="14"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26"/>
          <p:cNvSpPr txBox="1"/>
          <p:nvPr/>
        </p:nvSpPr>
        <p:spPr>
          <a:xfrm>
            <a:off x="428950" y="750675"/>
            <a:ext cx="8480700" cy="1098732"/>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1800" b="1" dirty="0">
                <a:latin typeface="Lato"/>
                <a:ea typeface="Lato"/>
                <a:cs typeface="Lato"/>
                <a:sym typeface="Lato"/>
              </a:rPr>
              <a:t>Souppaya et al. [4]</a:t>
            </a:r>
            <a:endParaRPr sz="1800" b="1" dirty="0">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1800" dirty="0">
                <a:highlight>
                  <a:srgbClr val="FFFFFF"/>
                </a:highlight>
                <a:latin typeface="Lato"/>
                <a:ea typeface="Lato"/>
                <a:cs typeface="Lato"/>
                <a:sym typeface="Lato"/>
              </a:rPr>
              <a:t>Discussed the possible security issues raised by the usage of containers and offers suggestions for resolving</a:t>
            </a:r>
            <a:r>
              <a:rPr lang="en" sz="1800" dirty="0">
                <a:latin typeface="Lato"/>
                <a:ea typeface="Lato"/>
                <a:cs typeface="Lato"/>
                <a:sym typeface="Lato"/>
              </a:rPr>
              <a:t> </a:t>
            </a:r>
            <a:r>
              <a:rPr lang="en" sz="1800" dirty="0">
                <a:highlight>
                  <a:srgbClr val="FFFFFF"/>
                </a:highlight>
                <a:latin typeface="Lato"/>
                <a:ea typeface="Lato"/>
                <a:cs typeface="Lato"/>
                <a:sym typeface="Lato"/>
              </a:rPr>
              <a:t>them</a:t>
            </a:r>
            <a:endParaRPr sz="1800" dirty="0">
              <a:highlight>
                <a:srgbClr val="FFFFFF"/>
              </a:highlight>
              <a:latin typeface="Lato"/>
              <a:ea typeface="Lato"/>
              <a:cs typeface="Lato"/>
              <a:sym typeface="Lato"/>
            </a:endParaRPr>
          </a:p>
        </p:txBody>
      </p:sp>
      <p:sp>
        <p:nvSpPr>
          <p:cNvPr id="234" name="Google Shape;234;p26"/>
          <p:cNvSpPr txBox="1"/>
          <p:nvPr/>
        </p:nvSpPr>
        <p:spPr>
          <a:xfrm>
            <a:off x="442394" y="1887425"/>
            <a:ext cx="8250000" cy="1458831"/>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SzPts val="2000"/>
              <a:buFont typeface="Lato"/>
              <a:buChar char="●"/>
            </a:pPr>
            <a:r>
              <a:rPr lang="en" sz="1800" b="1" dirty="0">
                <a:highlight>
                  <a:schemeClr val="lt1"/>
                </a:highlight>
                <a:latin typeface="Lato"/>
                <a:ea typeface="Lato"/>
                <a:cs typeface="Lato"/>
                <a:sym typeface="Lato"/>
              </a:rPr>
              <a:t>Yarygina et al. [9]</a:t>
            </a:r>
            <a:endParaRPr sz="1800" b="1" dirty="0">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1800" dirty="0">
                <a:highlight>
                  <a:schemeClr val="lt1"/>
                </a:highlight>
                <a:latin typeface="Lato"/>
                <a:ea typeface="Lato"/>
                <a:cs typeface="Lato"/>
                <a:sym typeface="Lato"/>
              </a:rPr>
              <a:t>Proposed a flexible, cost-conscious intrusion response system for microservices that employs a game-theoretic method to automatically respond in real time to network threats</a:t>
            </a:r>
            <a:endParaRPr sz="1800" dirty="0">
              <a:latin typeface="Lato"/>
              <a:ea typeface="Lato"/>
              <a:cs typeface="Lato"/>
              <a:sym typeface="Lato"/>
            </a:endParaRPr>
          </a:p>
        </p:txBody>
      </p:sp>
      <p:sp>
        <p:nvSpPr>
          <p:cNvPr id="235" name="Google Shape;235;p26"/>
          <p:cNvSpPr txBox="1"/>
          <p:nvPr/>
        </p:nvSpPr>
        <p:spPr>
          <a:xfrm>
            <a:off x="452725" y="3360000"/>
            <a:ext cx="8250000" cy="173583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1800" b="1" dirty="0">
                <a:highlight>
                  <a:schemeClr val="lt1"/>
                </a:highlight>
                <a:latin typeface="Lato"/>
                <a:ea typeface="Lato"/>
                <a:cs typeface="Lato"/>
                <a:sym typeface="Lato"/>
              </a:rPr>
              <a:t>Sarkale et al. [10]</a:t>
            </a:r>
            <a:endParaRPr sz="1800" b="1" dirty="0">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1800" dirty="0">
                <a:highlight>
                  <a:schemeClr val="lt1"/>
                </a:highlight>
                <a:latin typeface="Lato"/>
                <a:ea typeface="Lato"/>
                <a:cs typeface="Lato"/>
                <a:sym typeface="Lato"/>
              </a:rPr>
              <a:t>Suggested a new security layer using the Most Privileged Container (MPC)</a:t>
            </a:r>
            <a:endParaRPr sz="1800" dirty="0">
              <a:highlight>
                <a:schemeClr val="lt1"/>
              </a:highlight>
              <a:latin typeface="Lato"/>
              <a:ea typeface="Lato"/>
              <a:cs typeface="Lato"/>
              <a:sym typeface="Lato"/>
            </a:endParaRPr>
          </a:p>
          <a:p>
            <a:pPr marL="914400" lvl="1" indent="-355600" algn="l" rtl="0">
              <a:lnSpc>
                <a:spcPct val="115000"/>
              </a:lnSpc>
              <a:spcBef>
                <a:spcPts val="0"/>
              </a:spcBef>
              <a:spcAft>
                <a:spcPts val="0"/>
              </a:spcAft>
              <a:buSzPts val="2000"/>
              <a:buFont typeface="Lato"/>
              <a:buChar char="○"/>
            </a:pPr>
            <a:r>
              <a:rPr lang="en" sz="1800" dirty="0">
                <a:highlight>
                  <a:schemeClr val="lt1"/>
                </a:highlight>
                <a:latin typeface="Lato"/>
                <a:ea typeface="Lato"/>
                <a:cs typeface="Lato"/>
                <a:sym typeface="Lato"/>
              </a:rPr>
              <a:t>MPC layer implements privilege-based access control and grants permissions for resource access based on rules</a:t>
            </a:r>
            <a:endParaRPr sz="1800" dirty="0">
              <a:latin typeface="Lato"/>
              <a:ea typeface="Lato"/>
              <a:cs typeface="Lato"/>
              <a:sym typeface="Lato"/>
            </a:endParaRPr>
          </a:p>
        </p:txBody>
      </p:sp>
      <p:sp>
        <p:nvSpPr>
          <p:cNvPr id="236" name="Google Shape;236;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237" name="Google Shape;237;p26"/>
          <p:cNvSpPr txBox="1"/>
          <p:nvPr/>
        </p:nvSpPr>
        <p:spPr>
          <a:xfrm>
            <a:off x="539600" y="764420"/>
            <a:ext cx="8200200" cy="4401175"/>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latin typeface="Lato"/>
                <a:ea typeface="Lato"/>
                <a:cs typeface="Lato"/>
                <a:sym typeface="Lato"/>
              </a:rPr>
              <a:t>                           		      </a:t>
            </a:r>
            <a:r>
              <a:rPr lang="en" sz="2000" b="1" dirty="0">
                <a:latin typeface="Lato"/>
                <a:ea typeface="Lato"/>
                <a:cs typeface="Lato"/>
                <a:sym typeface="Lato"/>
              </a:rPr>
              <a:t>Limitations</a:t>
            </a:r>
            <a:endParaRPr sz="2000" b="1" dirty="0">
              <a:latin typeface="Lato"/>
              <a:ea typeface="Lato"/>
              <a:cs typeface="Lato"/>
              <a:sym typeface="Lato"/>
            </a:endParaRPr>
          </a:p>
          <a:p>
            <a:pPr marL="0" lvl="0" indent="0" algn="l" rtl="0">
              <a:spcBef>
                <a:spcPts val="0"/>
              </a:spcBef>
              <a:spcAft>
                <a:spcPts val="0"/>
              </a:spcAft>
              <a:buNone/>
            </a:pPr>
            <a:endParaRPr sz="2000" b="1" dirty="0">
              <a:latin typeface="Lato"/>
              <a:ea typeface="Lato"/>
              <a:cs typeface="Lato"/>
              <a:sym typeface="Lato"/>
            </a:endParaRPr>
          </a:p>
          <a:p>
            <a:pPr marL="0" lvl="0" indent="0" algn="l" rtl="0">
              <a:spcBef>
                <a:spcPts val="0"/>
              </a:spcBef>
              <a:spcAft>
                <a:spcPts val="0"/>
              </a:spcAft>
              <a:buNone/>
            </a:pPr>
            <a:endParaRPr sz="1800" b="1" dirty="0">
              <a:latin typeface="Lato"/>
              <a:ea typeface="Lato"/>
              <a:cs typeface="Lato"/>
              <a:sym typeface="Lato"/>
            </a:endParaRPr>
          </a:p>
          <a:p>
            <a:pPr marL="45720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457200" lvl="0" indent="-355600" algn="l" rtl="0">
              <a:spcBef>
                <a:spcPts val="0"/>
              </a:spcBef>
              <a:spcAft>
                <a:spcPts val="0"/>
              </a:spcAft>
              <a:buSzPts val="2000"/>
              <a:buFont typeface="Lato"/>
              <a:buChar char="●"/>
            </a:pPr>
            <a:r>
              <a:rPr lang="en" sz="1800" dirty="0">
                <a:solidFill>
                  <a:srgbClr val="FF0000"/>
                </a:solidFill>
                <a:latin typeface="Lato"/>
                <a:ea typeface="Lato"/>
                <a:cs typeface="Lato"/>
                <a:sym typeface="Lato"/>
              </a:rPr>
              <a:t>Did not implement</a:t>
            </a:r>
            <a:r>
              <a:rPr lang="en" sz="1800" dirty="0">
                <a:latin typeface="Lato"/>
                <a:ea typeface="Lato"/>
                <a:cs typeface="Lato"/>
                <a:sym typeface="Lato"/>
              </a:rPr>
              <a:t> their suggested methodology and evaluated it using any kind of performance metrics, let alone work on a </a:t>
            </a:r>
            <a:r>
              <a:rPr lang="en" sz="1800" dirty="0">
                <a:solidFill>
                  <a:srgbClr val="FF0000"/>
                </a:solidFill>
                <a:latin typeface="Lato"/>
                <a:ea typeface="Lato"/>
                <a:cs typeface="Lato"/>
                <a:sym typeface="Lato"/>
              </a:rPr>
              <a:t>specific attack signature</a:t>
            </a:r>
            <a:endParaRPr sz="1800" dirty="0">
              <a:solidFill>
                <a:srgbClr val="FF0000"/>
              </a:solidFill>
              <a:latin typeface="Lato"/>
              <a:ea typeface="Lato"/>
              <a:cs typeface="Lato"/>
              <a:sym typeface="Lato"/>
            </a:endParaRPr>
          </a:p>
          <a:p>
            <a:pPr marL="45720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lang="en-US" sz="1800" dirty="0">
              <a:latin typeface="Lato"/>
              <a:ea typeface="Lato"/>
              <a:cs typeface="Lato"/>
              <a:sym typeface="Lato"/>
            </a:endParaRPr>
          </a:p>
          <a:p>
            <a:pPr marL="0" lvl="0" indent="0" algn="l" rtl="0">
              <a:spcBef>
                <a:spcPts val="0"/>
              </a:spcBef>
              <a:spcAft>
                <a:spcPts val="0"/>
              </a:spcAft>
              <a:buNone/>
            </a:pPr>
            <a:endParaRPr lang="en-US" sz="1800" dirty="0">
              <a:latin typeface="Lato"/>
              <a:ea typeface="Lato"/>
              <a:cs typeface="Lato"/>
              <a:sym typeface="Lato"/>
            </a:endParaRPr>
          </a:p>
          <a:p>
            <a:pPr marL="0" lvl="0" indent="0" algn="l" rtl="0">
              <a:spcBef>
                <a:spcPts val="0"/>
              </a:spcBef>
              <a:spcAft>
                <a:spcPts val="0"/>
              </a:spcAft>
              <a:buNone/>
            </a:pPr>
            <a:endParaRPr lang="en-US"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
        <p:nvSpPr>
          <p:cNvPr id="4" name="Google Shape;222;p25">
            <a:extLst>
              <a:ext uri="{FF2B5EF4-FFF2-40B4-BE49-F238E27FC236}">
                <a16:creationId xmlns:a16="http://schemas.microsoft.com/office/drawing/2014/main" id="{1A433F32-E6E7-24D0-326F-C01A90AAAFF8}"/>
              </a:ext>
            </a:extLst>
          </p:cNvPr>
          <p:cNvSpPr txBox="1">
            <a:spLocks/>
          </p:cNvSpPr>
          <p:nvPr/>
        </p:nvSpPr>
        <p:spPr>
          <a:xfrm>
            <a:off x="-838200" y="265720"/>
            <a:ext cx="523200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marL="1371600"/>
            <a:r>
              <a:rPr lang="en-US"/>
              <a:t>Related Works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7"/>
                                        </p:tgtEl>
                                        <p:attrNameLst>
                                          <p:attrName>style.visibility</p:attrName>
                                        </p:attrNameLst>
                                      </p:cBhvr>
                                      <p:to>
                                        <p:strVal val="visible"/>
                                      </p:to>
                                    </p:set>
                                    <p:animEffect transition="in" filter="fade">
                                      <p:cBhvr>
                                        <p:cTn id="23"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27"/>
          <p:cNvSpPr txBox="1"/>
          <p:nvPr/>
        </p:nvSpPr>
        <p:spPr>
          <a:xfrm>
            <a:off x="394810" y="1351225"/>
            <a:ext cx="8393400" cy="461635"/>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1800" dirty="0">
                <a:latin typeface="Lato"/>
                <a:ea typeface="Lato"/>
                <a:cs typeface="Lato"/>
                <a:sym typeface="Lato"/>
              </a:rPr>
              <a:t>Using a general solution or detection mechanism for different types of attacks </a:t>
            </a:r>
            <a:endParaRPr sz="1800" dirty="0">
              <a:latin typeface="Lato"/>
              <a:ea typeface="Lato"/>
              <a:cs typeface="Lato"/>
              <a:sym typeface="Lato"/>
            </a:endParaRPr>
          </a:p>
        </p:txBody>
      </p:sp>
      <p:sp>
        <p:nvSpPr>
          <p:cNvPr id="244" name="Google Shape;244;p27"/>
          <p:cNvSpPr txBox="1"/>
          <p:nvPr/>
        </p:nvSpPr>
        <p:spPr>
          <a:xfrm>
            <a:off x="413985" y="2027975"/>
            <a:ext cx="7935900" cy="461635"/>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1800" dirty="0">
                <a:latin typeface="Lato"/>
                <a:ea typeface="Lato"/>
                <a:cs typeface="Lato"/>
                <a:sym typeface="Lato"/>
              </a:rPr>
              <a:t>Absence of attack specific detection mechanism</a:t>
            </a:r>
            <a:endParaRPr sz="1800" dirty="0">
              <a:latin typeface="Lato"/>
              <a:ea typeface="Lato"/>
              <a:cs typeface="Lato"/>
              <a:sym typeface="Lato"/>
            </a:endParaRPr>
          </a:p>
        </p:txBody>
      </p:sp>
      <p:sp>
        <p:nvSpPr>
          <p:cNvPr id="245" name="Google Shape;245;p27"/>
          <p:cNvSpPr txBox="1"/>
          <p:nvPr/>
        </p:nvSpPr>
        <p:spPr>
          <a:xfrm>
            <a:off x="398310" y="2535750"/>
            <a:ext cx="7935900" cy="73863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1800" dirty="0">
                <a:latin typeface="Lato"/>
                <a:ea typeface="Lato"/>
                <a:cs typeface="Lato"/>
                <a:sym typeface="Lato"/>
              </a:rPr>
              <a:t>Some of the research works only proposed a methodology, did not even test their suggested method</a:t>
            </a:r>
            <a:endParaRPr sz="1800" dirty="0">
              <a:latin typeface="Lato"/>
              <a:ea typeface="Lato"/>
              <a:cs typeface="Lato"/>
              <a:sym typeface="Lato"/>
            </a:endParaRPr>
          </a:p>
        </p:txBody>
      </p:sp>
      <p:sp>
        <p:nvSpPr>
          <p:cNvPr id="246" name="Google Shape;246;p27"/>
          <p:cNvSpPr txBox="1"/>
          <p:nvPr/>
        </p:nvSpPr>
        <p:spPr>
          <a:xfrm>
            <a:off x="420960" y="3253850"/>
            <a:ext cx="7935900" cy="73863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sz="1800" dirty="0">
                <a:latin typeface="Lato"/>
                <a:ea typeface="Lato"/>
                <a:cs typeface="Lato"/>
                <a:sym typeface="Lato"/>
              </a:rPr>
              <a:t>None of these research works are related to multi-level protection in containerized environment</a:t>
            </a:r>
            <a:endParaRPr sz="1800" dirty="0">
              <a:latin typeface="Lato"/>
              <a:ea typeface="Lato"/>
              <a:cs typeface="Lato"/>
              <a:sym typeface="Lato"/>
            </a:endParaRPr>
          </a:p>
        </p:txBody>
      </p:sp>
      <p:sp>
        <p:nvSpPr>
          <p:cNvPr id="247" name="Google Shape;247;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3" name="Google Shape;222;p25">
            <a:extLst>
              <a:ext uri="{FF2B5EF4-FFF2-40B4-BE49-F238E27FC236}">
                <a16:creationId xmlns:a16="http://schemas.microsoft.com/office/drawing/2014/main" id="{40E15DD9-02CB-382F-CC7D-D5557E430A66}"/>
              </a:ext>
            </a:extLst>
          </p:cNvPr>
          <p:cNvSpPr txBox="1">
            <a:spLocks/>
          </p:cNvSpPr>
          <p:nvPr/>
        </p:nvSpPr>
        <p:spPr>
          <a:xfrm>
            <a:off x="-838200" y="265720"/>
            <a:ext cx="611124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marL="1371600"/>
            <a:r>
              <a:rPr lang="en-US" dirty="0"/>
              <a:t>Related Works: Gap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500"/>
                                        <p:tgtEl>
                                          <p:spTgt spid="2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
                                        </p:tgtEl>
                                        <p:attrNameLst>
                                          <p:attrName>style.visibility</p:attrName>
                                        </p:attrNameLst>
                                      </p:cBhvr>
                                      <p:to>
                                        <p:strVal val="visible"/>
                                      </p:to>
                                    </p:set>
                                    <p:animEffect transition="in" filter="fade">
                                      <p:cBhvr>
                                        <p:cTn id="17" dur="500"/>
                                        <p:tgtEl>
                                          <p:spTgt spid="2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6"/>
                                        </p:tgtEl>
                                        <p:attrNameLst>
                                          <p:attrName>style.visibility</p:attrName>
                                        </p:attrNameLst>
                                      </p:cBhvr>
                                      <p:to>
                                        <p:strVal val="visible"/>
                                      </p:to>
                                    </p:set>
                                    <p:animEffect transition="in" filter="fade">
                                      <p:cBhvr>
                                        <p:cTn id="22"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4" name="Google Shape;174;p21"/>
          <p:cNvPicPr preferRelativeResize="0"/>
          <p:nvPr/>
        </p:nvPicPr>
        <p:blipFill>
          <a:blip r:embed="rId3">
            <a:alphaModFix/>
          </a:blip>
          <a:stretch>
            <a:fillRect/>
          </a:stretch>
        </p:blipFill>
        <p:spPr>
          <a:xfrm>
            <a:off x="2812828" y="2443400"/>
            <a:ext cx="2599201" cy="2599225"/>
          </a:xfrm>
          <a:prstGeom prst="rect">
            <a:avLst/>
          </a:prstGeom>
          <a:noFill/>
          <a:ln>
            <a:noFill/>
          </a:ln>
        </p:spPr>
      </p:pic>
      <p:sp>
        <p:nvSpPr>
          <p:cNvPr id="175" name="Google Shape;175;p21"/>
          <p:cNvSpPr txBox="1"/>
          <p:nvPr/>
        </p:nvSpPr>
        <p:spPr>
          <a:xfrm>
            <a:off x="436100" y="972300"/>
            <a:ext cx="8493300" cy="129263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b="1" dirty="0">
                <a:latin typeface="Lato" panose="020F0502020204030203" pitchFamily="34" charset="0"/>
              </a:rPr>
              <a:t>Malicious code injection</a:t>
            </a:r>
            <a:endParaRPr sz="1800" b="1" dirty="0">
              <a:latin typeface="Lato" panose="020F0502020204030203" pitchFamily="34" charset="0"/>
            </a:endParaRPr>
          </a:p>
          <a:p>
            <a:pPr marL="914400" lvl="1" indent="-317500" algn="l" rtl="0">
              <a:spcBef>
                <a:spcPts val="0"/>
              </a:spcBef>
              <a:spcAft>
                <a:spcPts val="0"/>
              </a:spcAft>
              <a:buSzPts val="1400"/>
              <a:buChar char="○"/>
            </a:pPr>
            <a:r>
              <a:rPr lang="en" sz="1800" dirty="0">
                <a:latin typeface="Lato" panose="020F0502020204030203" pitchFamily="34" charset="0"/>
              </a:rPr>
              <a:t> A type of cyber attack where an attacker inserts malicious code into a vulnerable application or system, with the intent of compromising the security or functionality of the target. </a:t>
            </a:r>
            <a:endParaRPr sz="1800" dirty="0">
              <a:latin typeface="Lato" panose="020F0502020204030203" pitchFamily="34" charset="0"/>
            </a:endParaRPr>
          </a:p>
        </p:txBody>
      </p:sp>
      <p:sp>
        <p:nvSpPr>
          <p:cNvPr id="176" name="Google Shape;176;p21"/>
          <p:cNvSpPr txBox="1"/>
          <p:nvPr/>
        </p:nvSpPr>
        <p:spPr>
          <a:xfrm>
            <a:off x="455275" y="2245560"/>
            <a:ext cx="7992900" cy="73863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1800" dirty="0">
                <a:latin typeface="Lato" panose="020F0502020204030203" pitchFamily="34" charset="0"/>
              </a:rPr>
              <a:t>There are several potential </a:t>
            </a:r>
            <a:r>
              <a:rPr lang="en" sz="1800" b="1" dirty="0">
                <a:latin typeface="Lato" panose="020F0502020204030203" pitchFamily="34" charset="0"/>
              </a:rPr>
              <a:t>attack paths</a:t>
            </a:r>
            <a:r>
              <a:rPr lang="en" sz="1800" dirty="0">
                <a:latin typeface="Lato" panose="020F0502020204030203" pitchFamily="34" charset="0"/>
              </a:rPr>
              <a:t> to insert malicious code into a container. </a:t>
            </a:r>
            <a:endParaRPr sz="1800" dirty="0">
              <a:latin typeface="Lato" panose="020F0502020204030203" pitchFamily="34" charset="0"/>
              <a:ea typeface="Lato"/>
              <a:cs typeface="Lato"/>
              <a:sym typeface="Lato"/>
            </a:endParaRPr>
          </a:p>
        </p:txBody>
      </p:sp>
      <p:sp>
        <p:nvSpPr>
          <p:cNvPr id="177" name="Google Shape;177;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2" name="TextBox 1">
            <a:extLst>
              <a:ext uri="{FF2B5EF4-FFF2-40B4-BE49-F238E27FC236}">
                <a16:creationId xmlns:a16="http://schemas.microsoft.com/office/drawing/2014/main" id="{6EDF30DE-9DD8-1AD0-72F4-685683EBB90F}"/>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Problem Statement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Google Shape;183;p22"/>
          <p:cNvPicPr preferRelativeResize="0"/>
          <p:nvPr/>
        </p:nvPicPr>
        <p:blipFill>
          <a:blip r:embed="rId3">
            <a:alphaModFix/>
          </a:blip>
          <a:stretch>
            <a:fillRect/>
          </a:stretch>
        </p:blipFill>
        <p:spPr>
          <a:xfrm rot="-5400000">
            <a:off x="-262075" y="2404850"/>
            <a:ext cx="3968700" cy="974900"/>
          </a:xfrm>
          <a:prstGeom prst="rect">
            <a:avLst/>
          </a:prstGeom>
          <a:noFill/>
          <a:ln>
            <a:noFill/>
          </a:ln>
        </p:spPr>
      </p:pic>
      <p:pic>
        <p:nvPicPr>
          <p:cNvPr id="184" name="Google Shape;184;p22"/>
          <p:cNvPicPr preferRelativeResize="0"/>
          <p:nvPr/>
        </p:nvPicPr>
        <p:blipFill>
          <a:blip r:embed="rId4">
            <a:alphaModFix/>
          </a:blip>
          <a:stretch>
            <a:fillRect/>
          </a:stretch>
        </p:blipFill>
        <p:spPr>
          <a:xfrm rot="-5400000">
            <a:off x="4420400" y="2248125"/>
            <a:ext cx="3899251" cy="990150"/>
          </a:xfrm>
          <a:prstGeom prst="rect">
            <a:avLst/>
          </a:prstGeom>
          <a:noFill/>
          <a:ln>
            <a:noFill/>
          </a:ln>
        </p:spPr>
      </p:pic>
      <p:pic>
        <p:nvPicPr>
          <p:cNvPr id="185" name="Google Shape;185;p22"/>
          <p:cNvPicPr preferRelativeResize="0"/>
          <p:nvPr/>
        </p:nvPicPr>
        <p:blipFill>
          <a:blip r:embed="rId5">
            <a:alphaModFix/>
          </a:blip>
          <a:stretch>
            <a:fillRect/>
          </a:stretch>
        </p:blipFill>
        <p:spPr>
          <a:xfrm rot="-5400000">
            <a:off x="5847188" y="2008213"/>
            <a:ext cx="4495499" cy="947475"/>
          </a:xfrm>
          <a:prstGeom prst="rect">
            <a:avLst/>
          </a:prstGeom>
          <a:noFill/>
          <a:ln>
            <a:noFill/>
          </a:ln>
        </p:spPr>
      </p:pic>
      <p:pic>
        <p:nvPicPr>
          <p:cNvPr id="186" name="Google Shape;186;p22"/>
          <p:cNvPicPr preferRelativeResize="0"/>
          <p:nvPr/>
        </p:nvPicPr>
        <p:blipFill>
          <a:blip r:embed="rId6">
            <a:alphaModFix/>
          </a:blip>
          <a:stretch>
            <a:fillRect/>
          </a:stretch>
        </p:blipFill>
        <p:spPr>
          <a:xfrm rot="-5400000">
            <a:off x="2050400" y="1472875"/>
            <a:ext cx="4081224" cy="2538825"/>
          </a:xfrm>
          <a:prstGeom prst="rect">
            <a:avLst/>
          </a:prstGeom>
          <a:noFill/>
          <a:ln>
            <a:noFill/>
          </a:ln>
        </p:spPr>
      </p:pic>
      <p:sp>
        <p:nvSpPr>
          <p:cNvPr id="187" name="Google Shape;187;p22"/>
          <p:cNvSpPr txBox="1"/>
          <p:nvPr/>
        </p:nvSpPr>
        <p:spPr>
          <a:xfrm>
            <a:off x="-1" y="4711400"/>
            <a:ext cx="24706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Lato"/>
                <a:ea typeface="Lato"/>
                <a:cs typeface="Lato"/>
                <a:sym typeface="Lato"/>
              </a:rPr>
              <a:t>Examples:             XSS attack      </a:t>
            </a:r>
            <a:endParaRPr b="1" dirty="0">
              <a:latin typeface="Lato"/>
              <a:ea typeface="Lato"/>
              <a:cs typeface="Lato"/>
              <a:sym typeface="Lato"/>
            </a:endParaRPr>
          </a:p>
        </p:txBody>
      </p:sp>
      <p:sp>
        <p:nvSpPr>
          <p:cNvPr id="188" name="Google Shape;188;p22"/>
          <p:cNvSpPr txBox="1"/>
          <p:nvPr/>
        </p:nvSpPr>
        <p:spPr>
          <a:xfrm>
            <a:off x="3646174" y="4729700"/>
            <a:ext cx="12941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Lato"/>
                <a:ea typeface="Lato"/>
                <a:cs typeface="Lato"/>
                <a:sym typeface="Lato"/>
              </a:rPr>
              <a:t>SQLi attack</a:t>
            </a:r>
            <a:endParaRPr b="1" dirty="0">
              <a:latin typeface="Lato"/>
              <a:ea typeface="Lato"/>
              <a:cs typeface="Lato"/>
              <a:sym typeface="Lato"/>
            </a:endParaRPr>
          </a:p>
        </p:txBody>
      </p:sp>
      <p:sp>
        <p:nvSpPr>
          <p:cNvPr id="189" name="Google Shape;189;p22"/>
          <p:cNvSpPr txBox="1"/>
          <p:nvPr/>
        </p:nvSpPr>
        <p:spPr>
          <a:xfrm>
            <a:off x="5901425" y="4711400"/>
            <a:ext cx="1265922"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Lato"/>
                <a:ea typeface="Lato"/>
                <a:cs typeface="Lato"/>
                <a:sym typeface="Lato"/>
              </a:rPr>
              <a:t>RBAC attack</a:t>
            </a:r>
            <a:endParaRPr b="1" dirty="0">
              <a:latin typeface="Lato"/>
              <a:ea typeface="Lato"/>
              <a:cs typeface="Lato"/>
              <a:sym typeface="Lato"/>
            </a:endParaRPr>
          </a:p>
        </p:txBody>
      </p:sp>
      <p:sp>
        <p:nvSpPr>
          <p:cNvPr id="190" name="Google Shape;190;p22"/>
          <p:cNvSpPr txBox="1"/>
          <p:nvPr/>
        </p:nvSpPr>
        <p:spPr>
          <a:xfrm>
            <a:off x="7555100" y="4711400"/>
            <a:ext cx="1401328"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Lato"/>
                <a:ea typeface="Lato"/>
                <a:cs typeface="Lato"/>
                <a:sym typeface="Lato"/>
              </a:rPr>
              <a:t>CSRF attack</a:t>
            </a:r>
            <a:endParaRPr b="1" dirty="0">
              <a:latin typeface="Lato"/>
              <a:ea typeface="Lato"/>
              <a:cs typeface="Lato"/>
              <a:sym typeface="Lato"/>
            </a:endParaRPr>
          </a:p>
        </p:txBody>
      </p:sp>
      <p:sp>
        <p:nvSpPr>
          <p:cNvPr id="191" name="Google Shape;191;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2" name="TextBox 1">
            <a:extLst>
              <a:ext uri="{FF2B5EF4-FFF2-40B4-BE49-F238E27FC236}">
                <a16:creationId xmlns:a16="http://schemas.microsoft.com/office/drawing/2014/main" id="{86385C53-5964-6A41-5915-6A1A0345D943}"/>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Problem Statement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23"/>
          <p:cNvSpPr txBox="1"/>
          <p:nvPr/>
        </p:nvSpPr>
        <p:spPr>
          <a:xfrm>
            <a:off x="554150" y="1528145"/>
            <a:ext cx="82719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latin typeface="Lato"/>
                <a:ea typeface="Lato"/>
                <a:cs typeface="Lato"/>
                <a:sym typeface="Lato"/>
              </a:rPr>
              <a:t>Achieved by:</a:t>
            </a:r>
            <a:r>
              <a:rPr lang="en" sz="1800" dirty="0">
                <a:latin typeface="Lato"/>
                <a:ea typeface="Lato"/>
                <a:cs typeface="Lato"/>
                <a:sym typeface="Lato"/>
              </a:rPr>
              <a:t> </a:t>
            </a:r>
            <a:endParaRPr sz="1800" dirty="0">
              <a:latin typeface="Lato"/>
              <a:ea typeface="Lato"/>
              <a:cs typeface="Lato"/>
              <a:sym typeface="Lato"/>
            </a:endParaRPr>
          </a:p>
        </p:txBody>
      </p:sp>
      <p:sp>
        <p:nvSpPr>
          <p:cNvPr id="198" name="Google Shape;198;p23"/>
          <p:cNvSpPr txBox="1"/>
          <p:nvPr/>
        </p:nvSpPr>
        <p:spPr>
          <a:xfrm>
            <a:off x="586250" y="848205"/>
            <a:ext cx="82077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latin typeface="Lato"/>
                <a:ea typeface="Lato"/>
                <a:cs typeface="Lato"/>
                <a:sym typeface="Lato"/>
              </a:rPr>
              <a:t>Our aim: </a:t>
            </a:r>
            <a:r>
              <a:rPr lang="en" sz="1800" dirty="0">
                <a:latin typeface="Lato"/>
                <a:ea typeface="Lato"/>
                <a:cs typeface="Lato"/>
                <a:sym typeface="Lato"/>
              </a:rPr>
              <a:t>Detecting malicious code injection in container for all </a:t>
            </a:r>
            <a:r>
              <a:rPr lang="en" sz="1800" b="1" dirty="0">
                <a:solidFill>
                  <a:srgbClr val="980000"/>
                </a:solidFill>
                <a:latin typeface="Lato"/>
                <a:ea typeface="Lato"/>
                <a:cs typeface="Lato"/>
                <a:sym typeface="Lato"/>
              </a:rPr>
              <a:t>potential attack paths</a:t>
            </a:r>
            <a:endParaRPr sz="1800" b="1" dirty="0">
              <a:solidFill>
                <a:srgbClr val="980000"/>
              </a:solidFill>
              <a:latin typeface="Lato"/>
              <a:ea typeface="Lato"/>
              <a:cs typeface="Lato"/>
              <a:sym typeface="Lato"/>
            </a:endParaRPr>
          </a:p>
        </p:txBody>
      </p:sp>
      <p:sp>
        <p:nvSpPr>
          <p:cNvPr id="199" name="Google Shape;199;p23"/>
          <p:cNvSpPr txBox="1"/>
          <p:nvPr/>
        </p:nvSpPr>
        <p:spPr>
          <a:xfrm>
            <a:off x="788700" y="1889075"/>
            <a:ext cx="8157600" cy="461635"/>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r>
              <a:rPr lang="en" sz="1800" dirty="0">
                <a:latin typeface="Lato"/>
                <a:ea typeface="Lato"/>
                <a:cs typeface="Lato"/>
                <a:sym typeface="Lato"/>
              </a:rPr>
              <a:t>1. Monitoring different levels of container</a:t>
            </a:r>
            <a:endParaRPr sz="1800" dirty="0">
              <a:latin typeface="Lato"/>
              <a:ea typeface="Lato"/>
              <a:cs typeface="Lato"/>
              <a:sym typeface="Lato"/>
            </a:endParaRPr>
          </a:p>
        </p:txBody>
      </p:sp>
      <p:sp>
        <p:nvSpPr>
          <p:cNvPr id="200" name="Google Shape;200;p23"/>
          <p:cNvSpPr txBox="1"/>
          <p:nvPr/>
        </p:nvSpPr>
        <p:spPr>
          <a:xfrm>
            <a:off x="740575" y="2303270"/>
            <a:ext cx="8157600" cy="461635"/>
          </a:xfrm>
          <a:prstGeom prst="rect">
            <a:avLst/>
          </a:prstGeom>
          <a:noFill/>
          <a:ln>
            <a:noFill/>
          </a:ln>
        </p:spPr>
        <p:txBody>
          <a:bodyPr spcFirstLastPara="1" wrap="square" lIns="91425" tIns="91425" rIns="91425" bIns="91425" anchor="t" anchorCtr="0">
            <a:spAutoFit/>
          </a:bodyPr>
          <a:lstStyle/>
          <a:p>
            <a:pPr lvl="2"/>
            <a:r>
              <a:rPr lang="en-US" sz="1800" dirty="0">
                <a:latin typeface="Lato"/>
                <a:ea typeface="Lato"/>
                <a:cs typeface="Lato"/>
                <a:sym typeface="Lato"/>
              </a:rPr>
              <a:t>   2. Fetching different features(</a:t>
            </a:r>
            <a:r>
              <a:rPr lang="en-US" sz="1800" b="1" dirty="0">
                <a:latin typeface="Lato"/>
                <a:ea typeface="Lato"/>
                <a:cs typeface="Lato"/>
                <a:sym typeface="Lato"/>
              </a:rPr>
              <a:t>name, sequence, frequency)</a:t>
            </a:r>
            <a:r>
              <a:rPr lang="en-US" sz="1800" dirty="0">
                <a:latin typeface="Lato"/>
                <a:ea typeface="Lato"/>
                <a:cs typeface="Lato"/>
                <a:sym typeface="Lato"/>
              </a:rPr>
              <a:t> of system calls</a:t>
            </a:r>
          </a:p>
        </p:txBody>
      </p:sp>
      <p:sp>
        <p:nvSpPr>
          <p:cNvPr id="201" name="Google Shape;201;p23"/>
          <p:cNvSpPr txBox="1"/>
          <p:nvPr/>
        </p:nvSpPr>
        <p:spPr>
          <a:xfrm>
            <a:off x="817575" y="2721970"/>
            <a:ext cx="81576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Lato"/>
                <a:ea typeface="Lato"/>
                <a:cs typeface="Lato"/>
                <a:sym typeface="Lato"/>
              </a:rPr>
              <a:t>  3. Using different tools like </a:t>
            </a:r>
            <a:r>
              <a:rPr lang="en" sz="1800" b="1" dirty="0">
                <a:latin typeface="Lato"/>
                <a:ea typeface="Lato"/>
                <a:cs typeface="Lato"/>
                <a:sym typeface="Lato"/>
              </a:rPr>
              <a:t>sysdig, strace and kubernetes</a:t>
            </a:r>
            <a:r>
              <a:rPr lang="en" sz="1800" dirty="0">
                <a:latin typeface="Lato"/>
                <a:ea typeface="Lato"/>
                <a:cs typeface="Lato"/>
                <a:sym typeface="Lato"/>
              </a:rPr>
              <a:t> dashboard</a:t>
            </a:r>
            <a:endParaRPr sz="1800" dirty="0">
              <a:latin typeface="Lato"/>
              <a:ea typeface="Lato"/>
              <a:cs typeface="Lato"/>
              <a:sym typeface="Lato"/>
            </a:endParaRPr>
          </a:p>
        </p:txBody>
      </p:sp>
      <p:pic>
        <p:nvPicPr>
          <p:cNvPr id="202" name="Google Shape;202;p23"/>
          <p:cNvPicPr preferRelativeResize="0"/>
          <p:nvPr/>
        </p:nvPicPr>
        <p:blipFill>
          <a:blip r:embed="rId3">
            <a:alphaModFix/>
          </a:blip>
          <a:stretch>
            <a:fillRect/>
          </a:stretch>
        </p:blipFill>
        <p:spPr>
          <a:xfrm>
            <a:off x="1294030" y="3305450"/>
            <a:ext cx="1784024" cy="1748451"/>
          </a:xfrm>
          <a:prstGeom prst="rect">
            <a:avLst/>
          </a:prstGeom>
          <a:noFill/>
          <a:ln>
            <a:noFill/>
          </a:ln>
        </p:spPr>
      </p:pic>
      <p:pic>
        <p:nvPicPr>
          <p:cNvPr id="203" name="Google Shape;203;p23"/>
          <p:cNvPicPr preferRelativeResize="0"/>
          <p:nvPr/>
        </p:nvPicPr>
        <p:blipFill>
          <a:blip r:embed="rId4">
            <a:alphaModFix/>
          </a:blip>
          <a:stretch>
            <a:fillRect/>
          </a:stretch>
        </p:blipFill>
        <p:spPr>
          <a:xfrm>
            <a:off x="4020850" y="3512775"/>
            <a:ext cx="705325" cy="705325"/>
          </a:xfrm>
          <a:prstGeom prst="rect">
            <a:avLst/>
          </a:prstGeom>
          <a:noFill/>
          <a:ln>
            <a:noFill/>
          </a:ln>
        </p:spPr>
      </p:pic>
      <p:pic>
        <p:nvPicPr>
          <p:cNvPr id="204" name="Google Shape;204;p23"/>
          <p:cNvPicPr preferRelativeResize="0"/>
          <p:nvPr/>
        </p:nvPicPr>
        <p:blipFill>
          <a:blip r:embed="rId5">
            <a:alphaModFix/>
          </a:blip>
          <a:stretch>
            <a:fillRect/>
          </a:stretch>
        </p:blipFill>
        <p:spPr>
          <a:xfrm>
            <a:off x="4995650" y="3305450"/>
            <a:ext cx="851950" cy="851950"/>
          </a:xfrm>
          <a:prstGeom prst="rect">
            <a:avLst/>
          </a:prstGeom>
          <a:noFill/>
          <a:ln>
            <a:noFill/>
          </a:ln>
        </p:spPr>
      </p:pic>
      <p:pic>
        <p:nvPicPr>
          <p:cNvPr id="205" name="Google Shape;205;p23"/>
          <p:cNvPicPr preferRelativeResize="0"/>
          <p:nvPr/>
        </p:nvPicPr>
        <p:blipFill>
          <a:blip r:embed="rId6">
            <a:alphaModFix/>
          </a:blip>
          <a:stretch>
            <a:fillRect/>
          </a:stretch>
        </p:blipFill>
        <p:spPr>
          <a:xfrm>
            <a:off x="4800600" y="3924994"/>
            <a:ext cx="1028700" cy="1023938"/>
          </a:xfrm>
          <a:prstGeom prst="rect">
            <a:avLst/>
          </a:prstGeom>
          <a:noFill/>
          <a:ln>
            <a:noFill/>
          </a:ln>
        </p:spPr>
      </p:pic>
      <p:pic>
        <p:nvPicPr>
          <p:cNvPr id="206" name="Google Shape;206;p23"/>
          <p:cNvPicPr preferRelativeResize="0"/>
          <p:nvPr/>
        </p:nvPicPr>
        <p:blipFill>
          <a:blip r:embed="rId7">
            <a:alphaModFix/>
          </a:blip>
          <a:stretch>
            <a:fillRect/>
          </a:stretch>
        </p:blipFill>
        <p:spPr>
          <a:xfrm>
            <a:off x="6809668" y="3689100"/>
            <a:ext cx="998804" cy="810275"/>
          </a:xfrm>
          <a:prstGeom prst="rect">
            <a:avLst/>
          </a:prstGeom>
          <a:noFill/>
          <a:ln>
            <a:noFill/>
          </a:ln>
        </p:spPr>
      </p:pic>
      <p:sp>
        <p:nvSpPr>
          <p:cNvPr id="207" name="Google Shape;207;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 name="TextBox 1">
            <a:extLst>
              <a:ext uri="{FF2B5EF4-FFF2-40B4-BE49-F238E27FC236}">
                <a16:creationId xmlns:a16="http://schemas.microsoft.com/office/drawing/2014/main" id="{9A9D9AFD-4053-F3E0-47A7-77C28D72CCEA}"/>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Problem Statement: Our 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29"/>
          <p:cNvSpPr txBox="1"/>
          <p:nvPr/>
        </p:nvSpPr>
        <p:spPr>
          <a:xfrm>
            <a:off x="2200030" y="4270860"/>
            <a:ext cx="489419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latin typeface="Lato"/>
                <a:ea typeface="Lato"/>
                <a:cs typeface="Lato"/>
                <a:sym typeface="Lato"/>
              </a:rPr>
              <a:t>Our proposed container monitoring system </a:t>
            </a:r>
            <a:endParaRPr sz="1800" b="1" dirty="0">
              <a:latin typeface="Lato"/>
              <a:ea typeface="Lato"/>
              <a:cs typeface="Lato"/>
              <a:sym typeface="Lato"/>
            </a:endParaRPr>
          </a:p>
        </p:txBody>
      </p:sp>
      <p:pic>
        <p:nvPicPr>
          <p:cNvPr id="262" name="Google Shape;262;p29"/>
          <p:cNvPicPr preferRelativeResize="0"/>
          <p:nvPr/>
        </p:nvPicPr>
        <p:blipFill>
          <a:blip r:embed="rId3">
            <a:alphaModFix/>
          </a:blip>
          <a:stretch>
            <a:fillRect/>
          </a:stretch>
        </p:blipFill>
        <p:spPr>
          <a:xfrm>
            <a:off x="2154375" y="944435"/>
            <a:ext cx="4506538" cy="3421824"/>
          </a:xfrm>
          <a:prstGeom prst="rect">
            <a:avLst/>
          </a:prstGeom>
          <a:noFill/>
          <a:ln>
            <a:noFill/>
          </a:ln>
        </p:spPr>
      </p:pic>
      <p:cxnSp>
        <p:nvCxnSpPr>
          <p:cNvPr id="263" name="Google Shape;263;p29"/>
          <p:cNvCxnSpPr/>
          <p:nvPr/>
        </p:nvCxnSpPr>
        <p:spPr>
          <a:xfrm flipH="1">
            <a:off x="3781975" y="1758160"/>
            <a:ext cx="679200" cy="471900"/>
          </a:xfrm>
          <a:prstGeom prst="straightConnector1">
            <a:avLst/>
          </a:prstGeom>
          <a:noFill/>
          <a:ln w="19050" cap="flat" cmpd="sng">
            <a:solidFill>
              <a:srgbClr val="1C4587"/>
            </a:solidFill>
            <a:prstDash val="solid"/>
            <a:round/>
            <a:headEnd type="none" w="med" len="med"/>
            <a:tailEnd type="triangle" w="med" len="med"/>
          </a:ln>
        </p:spPr>
      </p:cxnSp>
      <p:cxnSp>
        <p:nvCxnSpPr>
          <p:cNvPr id="264" name="Google Shape;264;p29"/>
          <p:cNvCxnSpPr/>
          <p:nvPr/>
        </p:nvCxnSpPr>
        <p:spPr>
          <a:xfrm rot="10800000" flipH="1">
            <a:off x="1923175" y="2995035"/>
            <a:ext cx="1000800" cy="543300"/>
          </a:xfrm>
          <a:prstGeom prst="straightConnector1">
            <a:avLst/>
          </a:prstGeom>
          <a:noFill/>
          <a:ln w="19050" cap="flat" cmpd="sng">
            <a:solidFill>
              <a:srgbClr val="1C4587"/>
            </a:solidFill>
            <a:prstDash val="solid"/>
            <a:round/>
            <a:headEnd type="none" w="med" len="med"/>
            <a:tailEnd type="triangle" w="med" len="med"/>
          </a:ln>
        </p:spPr>
      </p:cxnSp>
      <p:cxnSp>
        <p:nvCxnSpPr>
          <p:cNvPr id="265" name="Google Shape;265;p29"/>
          <p:cNvCxnSpPr/>
          <p:nvPr/>
        </p:nvCxnSpPr>
        <p:spPr>
          <a:xfrm rot="10800000" flipH="1">
            <a:off x="1923175" y="3299835"/>
            <a:ext cx="1000800" cy="543300"/>
          </a:xfrm>
          <a:prstGeom prst="straightConnector1">
            <a:avLst/>
          </a:prstGeom>
          <a:noFill/>
          <a:ln w="19050" cap="flat" cmpd="sng">
            <a:solidFill>
              <a:srgbClr val="1C4587"/>
            </a:solidFill>
            <a:prstDash val="solid"/>
            <a:round/>
            <a:headEnd type="none" w="med" len="med"/>
            <a:tailEnd type="triangle" w="med" len="med"/>
          </a:ln>
        </p:spPr>
      </p:cxnSp>
      <p:sp>
        <p:nvSpPr>
          <p:cNvPr id="266" name="Google Shape;266;p29"/>
          <p:cNvSpPr/>
          <p:nvPr/>
        </p:nvSpPr>
        <p:spPr>
          <a:xfrm>
            <a:off x="6770425" y="2937785"/>
            <a:ext cx="121500" cy="1158300"/>
          </a:xfrm>
          <a:prstGeom prst="rightBrace">
            <a:avLst>
              <a:gd name="adj1" fmla="val 50000"/>
              <a:gd name="adj2" fmla="val 50000"/>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txBox="1"/>
          <p:nvPr/>
        </p:nvSpPr>
        <p:spPr>
          <a:xfrm>
            <a:off x="7001425" y="3079635"/>
            <a:ext cx="1165500" cy="8313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Reverse engineering    tool</a:t>
            </a:r>
            <a:endParaRPr dirty="0">
              <a:latin typeface="Lato"/>
              <a:ea typeface="Lato"/>
              <a:cs typeface="Lato"/>
              <a:sym typeface="Lato"/>
            </a:endParaRPr>
          </a:p>
        </p:txBody>
      </p:sp>
      <p:sp>
        <p:nvSpPr>
          <p:cNvPr id="268" name="Google Shape;268;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3" name="TextBox 2">
            <a:extLst>
              <a:ext uri="{FF2B5EF4-FFF2-40B4-BE49-F238E27FC236}">
                <a16:creationId xmlns:a16="http://schemas.microsoft.com/office/drawing/2014/main" id="{7CF22D8C-D55B-57D6-792A-31BD20D31D2F}"/>
              </a:ext>
            </a:extLst>
          </p:cNvPr>
          <p:cNvSpPr txBox="1"/>
          <p:nvPr/>
        </p:nvSpPr>
        <p:spPr>
          <a:xfrm>
            <a:off x="335280" y="343535"/>
            <a:ext cx="7010400" cy="461665"/>
          </a:xfrm>
          <a:prstGeom prst="rect">
            <a:avLst/>
          </a:prstGeom>
          <a:noFill/>
        </p:spPr>
        <p:txBody>
          <a:bodyPr wrap="square" rtlCol="0">
            <a:spAutoFit/>
          </a:bodyPr>
          <a:lstStyle/>
          <a:p>
            <a:r>
              <a:rPr lang="en-US" sz="2400" b="1" dirty="0">
                <a:latin typeface="Raleway" pitchFamily="2" charset="0"/>
              </a:rPr>
              <a:t>Proposed Approach: Summarized 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1000"/>
                                        <p:tgtEl>
                                          <p:spTgt spid="263"/>
                                        </p:tgtEl>
                                      </p:cBhvr>
                                    </p:animEffect>
                                    <p:set>
                                      <p:cBhvr>
                                        <p:cTn id="11" dur="1" fill="hold">
                                          <p:stCondLst>
                                            <p:cond delay="1000"/>
                                          </p:stCondLst>
                                        </p:cTn>
                                        <p:tgtEl>
                                          <p:spTgt spid="26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64"/>
                                        </p:tgtEl>
                                      </p:cBhvr>
                                    </p:animEffect>
                                    <p:set>
                                      <p:cBhvr>
                                        <p:cTn id="20" dur="1" fill="hold">
                                          <p:stCondLst>
                                            <p:cond delay="1000"/>
                                          </p:stCondLst>
                                        </p:cTn>
                                        <p:tgtEl>
                                          <p:spTgt spid="26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1000"/>
                                        <p:tgtEl>
                                          <p:spTgt spid="265"/>
                                        </p:tgtEl>
                                      </p:cBhvr>
                                    </p:animEffect>
                                    <p:set>
                                      <p:cBhvr>
                                        <p:cTn id="29" dur="1" fill="hold">
                                          <p:stCondLst>
                                            <p:cond delay="1000"/>
                                          </p:stCondLst>
                                        </p:cTn>
                                        <p:tgtEl>
                                          <p:spTgt spid="26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2" name="Google Shape;292;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A8E4A713-9FB6-6D5F-AB02-D04E3F85193E}"/>
              </a:ext>
            </a:extLst>
          </p:cNvPr>
          <p:cNvPicPr>
            <a:picLocks noChangeAspect="1"/>
          </p:cNvPicPr>
          <p:nvPr/>
        </p:nvPicPr>
        <p:blipFill>
          <a:blip r:embed="rId3"/>
          <a:stretch>
            <a:fillRect/>
          </a:stretch>
        </p:blipFill>
        <p:spPr>
          <a:xfrm>
            <a:off x="1837495" y="703233"/>
            <a:ext cx="5316339" cy="4239644"/>
          </a:xfrm>
          <a:prstGeom prst="rect">
            <a:avLst/>
          </a:prstGeom>
        </p:spPr>
      </p:pic>
      <p:sp>
        <p:nvSpPr>
          <p:cNvPr id="2" name="TextBox 1">
            <a:extLst>
              <a:ext uri="{FF2B5EF4-FFF2-40B4-BE49-F238E27FC236}">
                <a16:creationId xmlns:a16="http://schemas.microsoft.com/office/drawing/2014/main" id="{35E6E3C8-3010-CE5B-C607-2B471A480E69}"/>
              </a:ext>
            </a:extLst>
          </p:cNvPr>
          <p:cNvSpPr txBox="1"/>
          <p:nvPr/>
        </p:nvSpPr>
        <p:spPr>
          <a:xfrm>
            <a:off x="335280" y="252095"/>
            <a:ext cx="6515100" cy="461665"/>
          </a:xfrm>
          <a:prstGeom prst="rect">
            <a:avLst/>
          </a:prstGeom>
          <a:noFill/>
        </p:spPr>
        <p:txBody>
          <a:bodyPr wrap="square" rtlCol="0">
            <a:spAutoFit/>
          </a:bodyPr>
          <a:lstStyle/>
          <a:p>
            <a:r>
              <a:rPr lang="en-US" sz="2400" b="1" dirty="0">
                <a:latin typeface="Raleway" pitchFamily="2" charset="0"/>
              </a:rPr>
              <a:t>Proposed Approach: Detailed View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5" name="Google Shape;275;p30"/>
          <p:cNvSpPr txBox="1"/>
          <p:nvPr/>
        </p:nvSpPr>
        <p:spPr>
          <a:xfrm>
            <a:off x="88600" y="1558550"/>
            <a:ext cx="3060000" cy="615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Simulate normal user activity on the    container based applications</a:t>
            </a:r>
            <a:endParaRPr>
              <a:latin typeface="Lato"/>
              <a:ea typeface="Lato"/>
              <a:cs typeface="Lato"/>
              <a:sym typeface="Lato"/>
            </a:endParaRPr>
          </a:p>
        </p:txBody>
      </p:sp>
      <p:sp>
        <p:nvSpPr>
          <p:cNvPr id="276" name="Google Shape;276;p30"/>
          <p:cNvSpPr/>
          <p:nvPr/>
        </p:nvSpPr>
        <p:spPr>
          <a:xfrm>
            <a:off x="1861100" y="2287775"/>
            <a:ext cx="278700" cy="3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txBox="1"/>
          <p:nvPr/>
        </p:nvSpPr>
        <p:spPr>
          <a:xfrm>
            <a:off x="1612600" y="2777750"/>
            <a:ext cx="3060000" cy="615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Collect container activities through syscall parameters and event logs</a:t>
            </a:r>
            <a:endParaRPr>
              <a:latin typeface="Lato"/>
              <a:ea typeface="Lato"/>
              <a:cs typeface="Lato"/>
              <a:sym typeface="Lato"/>
            </a:endParaRPr>
          </a:p>
        </p:txBody>
      </p:sp>
      <p:sp>
        <p:nvSpPr>
          <p:cNvPr id="278" name="Google Shape;278;p30"/>
          <p:cNvSpPr/>
          <p:nvPr/>
        </p:nvSpPr>
        <p:spPr>
          <a:xfrm>
            <a:off x="2927900" y="3506975"/>
            <a:ext cx="278700" cy="3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txBox="1"/>
          <p:nvPr/>
        </p:nvSpPr>
        <p:spPr>
          <a:xfrm>
            <a:off x="1612600" y="3996950"/>
            <a:ext cx="3060000" cy="4002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                       Syscall Filtering</a:t>
            </a:r>
            <a:endParaRPr>
              <a:latin typeface="Lato"/>
              <a:ea typeface="Lato"/>
              <a:cs typeface="Lato"/>
              <a:sym typeface="Lato"/>
            </a:endParaRPr>
          </a:p>
        </p:txBody>
      </p:sp>
      <p:sp>
        <p:nvSpPr>
          <p:cNvPr id="280" name="Google Shape;280;p30"/>
          <p:cNvSpPr txBox="1"/>
          <p:nvPr/>
        </p:nvSpPr>
        <p:spPr>
          <a:xfrm>
            <a:off x="5480325" y="3813050"/>
            <a:ext cx="3280200" cy="6156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Designing syscall parameter blueprint   to detect malicious code injection</a:t>
            </a:r>
            <a:endParaRPr>
              <a:latin typeface="Lato"/>
              <a:ea typeface="Lato"/>
              <a:cs typeface="Lato"/>
              <a:sym typeface="Lato"/>
            </a:endParaRPr>
          </a:p>
        </p:txBody>
      </p:sp>
      <p:sp>
        <p:nvSpPr>
          <p:cNvPr id="281" name="Google Shape;281;p30"/>
          <p:cNvSpPr/>
          <p:nvPr/>
        </p:nvSpPr>
        <p:spPr>
          <a:xfrm>
            <a:off x="4899200" y="4022825"/>
            <a:ext cx="421800" cy="26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p:nvPr/>
        </p:nvSpPr>
        <p:spPr>
          <a:xfrm>
            <a:off x="3336675" y="1543400"/>
            <a:ext cx="3060000" cy="615600"/>
          </a:xfrm>
          <a:prstGeom prst="rect">
            <a:avLst/>
          </a:prstGeom>
          <a:solidFill>
            <a:srgbClr val="D1D5DB"/>
          </a:solidFill>
          <a:ln w="381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Simulate attack following the attack paths to inject malicious code</a:t>
            </a:r>
            <a:endParaRPr dirty="0">
              <a:latin typeface="Lato"/>
              <a:ea typeface="Lato"/>
              <a:cs typeface="Lato"/>
              <a:sym typeface="Lato"/>
            </a:endParaRPr>
          </a:p>
        </p:txBody>
      </p:sp>
      <p:sp>
        <p:nvSpPr>
          <p:cNvPr id="283" name="Google Shape;283;p30"/>
          <p:cNvSpPr/>
          <p:nvPr/>
        </p:nvSpPr>
        <p:spPr>
          <a:xfrm>
            <a:off x="3994700" y="2287775"/>
            <a:ext cx="278700" cy="3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txBox="1"/>
          <p:nvPr/>
        </p:nvSpPr>
        <p:spPr>
          <a:xfrm>
            <a:off x="5470275" y="2686400"/>
            <a:ext cx="3280200" cy="615600"/>
          </a:xfrm>
          <a:prstGeom prst="rect">
            <a:avLst/>
          </a:prstGeom>
          <a:solidFill>
            <a:srgbClr val="D1D5DB"/>
          </a:solidFill>
          <a:ln w="38100"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Malicious code injection detection using the benign behaviour model</a:t>
            </a:r>
            <a:endParaRPr>
              <a:latin typeface="Lato"/>
              <a:ea typeface="Lato"/>
              <a:cs typeface="Lato"/>
              <a:sym typeface="Lato"/>
            </a:endParaRPr>
          </a:p>
        </p:txBody>
      </p:sp>
      <p:sp>
        <p:nvSpPr>
          <p:cNvPr id="285" name="Google Shape;285;p30"/>
          <p:cNvSpPr/>
          <p:nvPr/>
        </p:nvSpPr>
        <p:spPr>
          <a:xfrm>
            <a:off x="6906250" y="3412675"/>
            <a:ext cx="243000" cy="269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2" name="TextBox 1">
            <a:extLst>
              <a:ext uri="{FF2B5EF4-FFF2-40B4-BE49-F238E27FC236}">
                <a16:creationId xmlns:a16="http://schemas.microsoft.com/office/drawing/2014/main" id="{F3D043AA-4B58-1363-535C-A27C146A2D04}"/>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0DF943-B973-71BF-9DCD-F76CDF4E081E}"/>
              </a:ext>
            </a:extLst>
          </p:cNvPr>
          <p:cNvSpPr>
            <a:spLocks noGrp="1"/>
          </p:cNvSpPr>
          <p:nvPr>
            <p:ph type="title"/>
          </p:nvPr>
        </p:nvSpPr>
        <p:spPr>
          <a:xfrm>
            <a:off x="729450" y="701430"/>
            <a:ext cx="7688700" cy="535200"/>
          </a:xfrm>
          <a:solidFill>
            <a:schemeClr val="bg1"/>
          </a:solidFill>
        </p:spPr>
        <p:txBody>
          <a:bodyPr>
            <a:noAutofit/>
          </a:bodyPr>
          <a:lstStyle/>
          <a:p>
            <a:r>
              <a:rPr lang="en-US" sz="2400" dirty="0"/>
              <a:t>Outline</a:t>
            </a:r>
          </a:p>
        </p:txBody>
      </p:sp>
      <p:sp>
        <p:nvSpPr>
          <p:cNvPr id="4" name="Text Placeholder 3">
            <a:extLst>
              <a:ext uri="{FF2B5EF4-FFF2-40B4-BE49-F238E27FC236}">
                <a16:creationId xmlns:a16="http://schemas.microsoft.com/office/drawing/2014/main" id="{4CDBB2B4-C894-9368-7B5C-5D9061317963}"/>
              </a:ext>
            </a:extLst>
          </p:cNvPr>
          <p:cNvSpPr>
            <a:spLocks noGrp="1"/>
          </p:cNvSpPr>
          <p:nvPr>
            <p:ph type="body" idx="1"/>
          </p:nvPr>
        </p:nvSpPr>
        <p:spPr>
          <a:xfrm>
            <a:off x="729450" y="1271155"/>
            <a:ext cx="7688700" cy="2261100"/>
          </a:xfrm>
        </p:spPr>
        <p:txBody>
          <a:bodyPr>
            <a:normAutofit/>
          </a:bodyPr>
          <a:lstStyle/>
          <a:p>
            <a:r>
              <a:rPr lang="en-US" sz="1800" dirty="0">
                <a:solidFill>
                  <a:schemeClr val="bg2"/>
                </a:solidFill>
              </a:rPr>
              <a:t>Motivation</a:t>
            </a:r>
          </a:p>
          <a:p>
            <a:r>
              <a:rPr lang="en-US" sz="1800" dirty="0">
                <a:solidFill>
                  <a:schemeClr val="bg2"/>
                </a:solidFill>
              </a:rPr>
              <a:t>Related Works</a:t>
            </a:r>
          </a:p>
          <a:p>
            <a:r>
              <a:rPr lang="en-US" sz="1800" dirty="0">
                <a:solidFill>
                  <a:schemeClr val="bg2"/>
                </a:solidFill>
              </a:rPr>
              <a:t>Problem Statement</a:t>
            </a:r>
          </a:p>
          <a:p>
            <a:r>
              <a:rPr lang="en-US" sz="1800" dirty="0">
                <a:solidFill>
                  <a:schemeClr val="bg2"/>
                </a:solidFill>
              </a:rPr>
              <a:t>Methodology</a:t>
            </a:r>
          </a:p>
          <a:p>
            <a:r>
              <a:rPr lang="en-US" sz="1800" dirty="0">
                <a:solidFill>
                  <a:schemeClr val="bg2"/>
                </a:solidFill>
              </a:rPr>
              <a:t>Performance Evaluation</a:t>
            </a:r>
          </a:p>
          <a:p>
            <a:r>
              <a:rPr lang="en-US" sz="1800" dirty="0">
                <a:solidFill>
                  <a:schemeClr val="bg2"/>
                </a:solidFill>
              </a:rPr>
              <a:t>Concluding Remarks</a:t>
            </a:r>
          </a:p>
        </p:txBody>
      </p:sp>
      <p:sp>
        <p:nvSpPr>
          <p:cNvPr id="2" name="Slide Number Placeholder 1">
            <a:extLst>
              <a:ext uri="{FF2B5EF4-FFF2-40B4-BE49-F238E27FC236}">
                <a16:creationId xmlns:a16="http://schemas.microsoft.com/office/drawing/2014/main" id="{BB979EE7-AB6B-3345-77B9-E57666267F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449766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32"/>
          <p:cNvSpPr txBox="1"/>
          <p:nvPr/>
        </p:nvSpPr>
        <p:spPr>
          <a:xfrm>
            <a:off x="827910" y="979450"/>
            <a:ext cx="7043550" cy="461635"/>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Simulate normal user activity on the  container based applications</a:t>
            </a:r>
            <a:endParaRPr sz="1800" dirty="0">
              <a:latin typeface="Lato"/>
              <a:ea typeface="Lato"/>
              <a:cs typeface="Lato"/>
              <a:sym typeface="Lato"/>
            </a:endParaRPr>
          </a:p>
        </p:txBody>
      </p:sp>
      <p:sp>
        <p:nvSpPr>
          <p:cNvPr id="300" name="Google Shape;300;p32"/>
          <p:cNvSpPr txBox="1"/>
          <p:nvPr/>
        </p:nvSpPr>
        <p:spPr>
          <a:xfrm>
            <a:off x="467815" y="1709975"/>
            <a:ext cx="8013900" cy="129263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eriod"/>
            </a:pPr>
            <a:r>
              <a:rPr lang="en" sz="1800" dirty="0">
                <a:latin typeface="Lato"/>
                <a:ea typeface="Lato"/>
                <a:cs typeface="Lato"/>
                <a:sym typeface="Lato"/>
              </a:rPr>
              <a:t>Have simulated 4 different container based applications(based on seed-ubuntu) </a:t>
            </a:r>
            <a:endParaRPr sz="1800" dirty="0">
              <a:latin typeface="Lato"/>
              <a:ea typeface="Lato"/>
              <a:cs typeface="Lato"/>
              <a:sym typeface="Lato"/>
            </a:endParaRPr>
          </a:p>
          <a:p>
            <a:pPr marL="914400" lvl="1" indent="-317500" algn="l" rtl="0">
              <a:spcBef>
                <a:spcPts val="0"/>
              </a:spcBef>
              <a:spcAft>
                <a:spcPts val="0"/>
              </a:spcAft>
              <a:buSzPts val="1400"/>
              <a:buFont typeface="Lato"/>
              <a:buAutoNum type="alphaLcPeriod"/>
            </a:pPr>
            <a:r>
              <a:rPr lang="en" sz="1800" dirty="0">
                <a:latin typeface="Lato"/>
                <a:ea typeface="Lato"/>
                <a:cs typeface="Lato"/>
                <a:sym typeface="Lato"/>
              </a:rPr>
              <a:t>To implement 4 different attacks(XSS, CSRF, SQLi and RBAC attack)</a:t>
            </a:r>
            <a:endParaRPr sz="1800" dirty="0">
              <a:latin typeface="Lato"/>
              <a:ea typeface="Lato"/>
              <a:cs typeface="Lato"/>
              <a:sym typeface="Lato"/>
            </a:endParaRPr>
          </a:p>
          <a:p>
            <a:pPr marL="914400" lvl="1" indent="-317500" algn="l" rtl="0">
              <a:spcBef>
                <a:spcPts val="0"/>
              </a:spcBef>
              <a:spcAft>
                <a:spcPts val="0"/>
              </a:spcAft>
              <a:buSzPts val="1400"/>
              <a:buFont typeface="Lato"/>
              <a:buAutoNum type="alphaLcPeriod"/>
            </a:pPr>
            <a:r>
              <a:rPr lang="en" sz="1800" dirty="0">
                <a:latin typeface="Lato"/>
                <a:ea typeface="Lato"/>
                <a:cs typeface="Lato"/>
                <a:sym typeface="Lato"/>
              </a:rPr>
              <a:t>To generate data for benign activities</a:t>
            </a:r>
            <a:endParaRPr sz="1800" dirty="0">
              <a:latin typeface="Lato"/>
              <a:ea typeface="Lato"/>
              <a:cs typeface="Lato"/>
              <a:sym typeface="Lato"/>
            </a:endParaRPr>
          </a:p>
        </p:txBody>
      </p:sp>
      <p:sp>
        <p:nvSpPr>
          <p:cNvPr id="301" name="Google Shape;301;p32"/>
          <p:cNvSpPr txBox="1"/>
          <p:nvPr/>
        </p:nvSpPr>
        <p:spPr>
          <a:xfrm>
            <a:off x="595190" y="3189250"/>
            <a:ext cx="76677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Lato"/>
                <a:ea typeface="Lato"/>
                <a:cs typeface="Lato"/>
                <a:sym typeface="Lato"/>
              </a:rPr>
              <a:t>2.       Tools and platform we used for our simulation are: </a:t>
            </a: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457200" lvl="0" indent="-317500" algn="l" rtl="0">
              <a:spcBef>
                <a:spcPts val="0"/>
              </a:spcBef>
              <a:spcAft>
                <a:spcPts val="0"/>
              </a:spcAft>
              <a:buSzPts val="1400"/>
              <a:buFont typeface="Lato"/>
              <a:buChar char="●"/>
            </a:pPr>
            <a:r>
              <a:rPr lang="en" sz="1800" b="1" dirty="0">
                <a:latin typeface="Lato"/>
                <a:ea typeface="Lato"/>
                <a:cs typeface="Lato"/>
                <a:sym typeface="Lato"/>
              </a:rPr>
              <a:t>Operating system</a:t>
            </a:r>
            <a:r>
              <a:rPr lang="en" sz="1800" dirty="0">
                <a:latin typeface="Lato"/>
                <a:ea typeface="Lato"/>
                <a:cs typeface="Lato"/>
                <a:sym typeface="Lato"/>
              </a:rPr>
              <a:t>: Seed Ubuntu 20.04</a:t>
            </a:r>
            <a:endParaRPr sz="1800" dirty="0">
              <a:latin typeface="Lato"/>
              <a:ea typeface="Lato"/>
              <a:cs typeface="Lato"/>
              <a:sym typeface="Lato"/>
            </a:endParaRPr>
          </a:p>
          <a:p>
            <a:pPr marL="457200" lvl="0" indent="-317500" algn="l" rtl="0">
              <a:spcBef>
                <a:spcPts val="0"/>
              </a:spcBef>
              <a:spcAft>
                <a:spcPts val="0"/>
              </a:spcAft>
              <a:buSzPts val="1400"/>
              <a:buFont typeface="Lato"/>
              <a:buChar char="●"/>
            </a:pPr>
            <a:r>
              <a:rPr lang="en" sz="1800" b="1" dirty="0">
                <a:latin typeface="Lato"/>
                <a:ea typeface="Lato"/>
                <a:cs typeface="Lato"/>
                <a:sym typeface="Lato"/>
              </a:rPr>
              <a:t>Local kubernetes orchestrator</a:t>
            </a:r>
            <a:r>
              <a:rPr lang="en" sz="1800" dirty="0">
                <a:latin typeface="Lato"/>
                <a:ea typeface="Lato"/>
                <a:cs typeface="Lato"/>
                <a:sym typeface="Lato"/>
              </a:rPr>
              <a:t>: Minikube v1.28.0 </a:t>
            </a:r>
            <a:endParaRPr sz="1800" dirty="0">
              <a:latin typeface="Lato"/>
              <a:ea typeface="Lato"/>
              <a:cs typeface="Lato"/>
              <a:sym typeface="Lato"/>
            </a:endParaRPr>
          </a:p>
          <a:p>
            <a:pPr marL="457200" lvl="0" indent="-317500" algn="l" rtl="0">
              <a:spcBef>
                <a:spcPts val="0"/>
              </a:spcBef>
              <a:spcAft>
                <a:spcPts val="0"/>
              </a:spcAft>
              <a:buSzPts val="1400"/>
              <a:buFont typeface="Lato"/>
              <a:buChar char="●"/>
            </a:pPr>
            <a:r>
              <a:rPr lang="en" sz="1800" b="1" dirty="0">
                <a:latin typeface="Lato"/>
                <a:ea typeface="Lato"/>
                <a:cs typeface="Lato"/>
                <a:sym typeface="Lato"/>
              </a:rPr>
              <a:t>Reverse engineering tools</a:t>
            </a:r>
            <a:r>
              <a:rPr lang="en" sz="1800" dirty="0">
                <a:latin typeface="Lato"/>
                <a:ea typeface="Lato"/>
                <a:cs typeface="Lato"/>
                <a:sym typeface="Lato"/>
              </a:rPr>
              <a:t>:  Strace, Sysdig, Minikube dashboard</a:t>
            </a:r>
            <a:endParaRPr sz="1800" dirty="0">
              <a:latin typeface="Lato"/>
              <a:ea typeface="Lato"/>
              <a:cs typeface="Lato"/>
              <a:sym typeface="Lato"/>
            </a:endParaRPr>
          </a:p>
        </p:txBody>
      </p:sp>
      <p:sp>
        <p:nvSpPr>
          <p:cNvPr id="302" name="Google Shape;302;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2" name="TextBox 1">
            <a:extLst>
              <a:ext uri="{FF2B5EF4-FFF2-40B4-BE49-F238E27FC236}">
                <a16:creationId xmlns:a16="http://schemas.microsoft.com/office/drawing/2014/main" id="{7331896E-51AC-6393-05D3-697ACC372A76}"/>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3"/>
          <p:cNvSpPr txBox="1"/>
          <p:nvPr/>
        </p:nvSpPr>
        <p:spPr>
          <a:xfrm>
            <a:off x="1016210" y="912350"/>
            <a:ext cx="6878110" cy="461635"/>
          </a:xfrm>
          <a:prstGeom prst="rect">
            <a:avLst/>
          </a:prstGeom>
          <a:solidFill>
            <a:srgbClr val="D1D5DB"/>
          </a:solidFill>
          <a:ln w="381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Simulate attack following the attack paths to inject malicious code</a:t>
            </a:r>
            <a:endParaRPr sz="1800" dirty="0">
              <a:latin typeface="Lato"/>
              <a:ea typeface="Lato"/>
              <a:cs typeface="Lato"/>
              <a:sym typeface="Lato"/>
            </a:endParaRPr>
          </a:p>
        </p:txBody>
      </p:sp>
      <p:pic>
        <p:nvPicPr>
          <p:cNvPr id="309" name="Google Shape;309;p33"/>
          <p:cNvPicPr preferRelativeResize="0"/>
          <p:nvPr/>
        </p:nvPicPr>
        <p:blipFill>
          <a:blip r:embed="rId3">
            <a:alphaModFix/>
          </a:blip>
          <a:stretch>
            <a:fillRect/>
          </a:stretch>
        </p:blipFill>
        <p:spPr>
          <a:xfrm>
            <a:off x="179425" y="1656380"/>
            <a:ext cx="4225800" cy="2192136"/>
          </a:xfrm>
          <a:prstGeom prst="rect">
            <a:avLst/>
          </a:prstGeom>
          <a:noFill/>
          <a:ln>
            <a:noFill/>
          </a:ln>
        </p:spPr>
      </p:pic>
      <p:pic>
        <p:nvPicPr>
          <p:cNvPr id="310" name="Google Shape;310;p33"/>
          <p:cNvPicPr preferRelativeResize="0"/>
          <p:nvPr/>
        </p:nvPicPr>
        <p:blipFill>
          <a:blip r:embed="rId4">
            <a:alphaModFix/>
          </a:blip>
          <a:stretch>
            <a:fillRect/>
          </a:stretch>
        </p:blipFill>
        <p:spPr>
          <a:xfrm>
            <a:off x="4557625" y="1770905"/>
            <a:ext cx="4570724" cy="2077600"/>
          </a:xfrm>
          <a:prstGeom prst="rect">
            <a:avLst/>
          </a:prstGeom>
          <a:noFill/>
          <a:ln>
            <a:noFill/>
          </a:ln>
        </p:spPr>
      </p:pic>
      <p:sp>
        <p:nvSpPr>
          <p:cNvPr id="311" name="Google Shape;311;p33"/>
          <p:cNvSpPr txBox="1"/>
          <p:nvPr/>
        </p:nvSpPr>
        <p:spPr>
          <a:xfrm>
            <a:off x="1744800" y="3905505"/>
            <a:ext cx="11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CSRF attack</a:t>
            </a:r>
            <a:endParaRPr dirty="0">
              <a:latin typeface="Lato"/>
              <a:ea typeface="Lato"/>
              <a:cs typeface="Lato"/>
              <a:sym typeface="Lato"/>
            </a:endParaRPr>
          </a:p>
        </p:txBody>
      </p:sp>
      <p:sp>
        <p:nvSpPr>
          <p:cNvPr id="312" name="Google Shape;312;p33"/>
          <p:cNvSpPr txBox="1"/>
          <p:nvPr/>
        </p:nvSpPr>
        <p:spPr>
          <a:xfrm>
            <a:off x="6165350" y="3893630"/>
            <a:ext cx="117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XSS attack</a:t>
            </a:r>
            <a:endParaRPr>
              <a:latin typeface="Lato"/>
              <a:ea typeface="Lato"/>
              <a:cs typeface="Lato"/>
              <a:sym typeface="Lato"/>
            </a:endParaRPr>
          </a:p>
        </p:txBody>
      </p:sp>
      <p:sp>
        <p:nvSpPr>
          <p:cNvPr id="313" name="Google Shape;313;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2" name="TextBox 1">
            <a:extLst>
              <a:ext uri="{FF2B5EF4-FFF2-40B4-BE49-F238E27FC236}">
                <a16:creationId xmlns:a16="http://schemas.microsoft.com/office/drawing/2014/main" id="{99F65DE7-1483-939D-C24A-C66C0E2DBFFE}"/>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20" name="Google Shape;320;p34"/>
          <p:cNvPicPr preferRelativeResize="0"/>
          <p:nvPr/>
        </p:nvPicPr>
        <p:blipFill>
          <a:blip r:embed="rId3">
            <a:alphaModFix/>
          </a:blip>
          <a:stretch>
            <a:fillRect/>
          </a:stretch>
        </p:blipFill>
        <p:spPr>
          <a:xfrm>
            <a:off x="167750" y="1874550"/>
            <a:ext cx="4361350" cy="1447800"/>
          </a:xfrm>
          <a:prstGeom prst="rect">
            <a:avLst/>
          </a:prstGeom>
          <a:noFill/>
          <a:ln>
            <a:noFill/>
          </a:ln>
        </p:spPr>
      </p:pic>
      <p:sp>
        <p:nvSpPr>
          <p:cNvPr id="321" name="Google Shape;321;p34"/>
          <p:cNvSpPr txBox="1"/>
          <p:nvPr/>
        </p:nvSpPr>
        <p:spPr>
          <a:xfrm>
            <a:off x="8250325" y="3546075"/>
            <a:ext cx="9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322" name="Google Shape;322;p34"/>
          <p:cNvPicPr preferRelativeResize="0"/>
          <p:nvPr/>
        </p:nvPicPr>
        <p:blipFill>
          <a:blip r:embed="rId4">
            <a:alphaModFix/>
          </a:blip>
          <a:stretch>
            <a:fillRect/>
          </a:stretch>
        </p:blipFill>
        <p:spPr>
          <a:xfrm>
            <a:off x="4751525" y="1671976"/>
            <a:ext cx="4206600" cy="2007850"/>
          </a:xfrm>
          <a:prstGeom prst="rect">
            <a:avLst/>
          </a:prstGeom>
          <a:noFill/>
          <a:ln>
            <a:noFill/>
          </a:ln>
        </p:spPr>
      </p:pic>
      <p:sp>
        <p:nvSpPr>
          <p:cNvPr id="323" name="Google Shape;323;p34"/>
          <p:cNvSpPr txBox="1"/>
          <p:nvPr/>
        </p:nvSpPr>
        <p:spPr>
          <a:xfrm>
            <a:off x="1744800" y="3905505"/>
            <a:ext cx="11796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SQLi attack</a:t>
            </a:r>
            <a:endParaRPr>
              <a:latin typeface="Lato"/>
              <a:ea typeface="Lato"/>
              <a:cs typeface="Lato"/>
              <a:sym typeface="Lato"/>
            </a:endParaRPr>
          </a:p>
        </p:txBody>
      </p:sp>
      <p:sp>
        <p:nvSpPr>
          <p:cNvPr id="324" name="Google Shape;324;p34"/>
          <p:cNvSpPr txBox="1"/>
          <p:nvPr/>
        </p:nvSpPr>
        <p:spPr>
          <a:xfrm>
            <a:off x="6075560" y="3905505"/>
            <a:ext cx="190258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RBAC attack</a:t>
            </a:r>
            <a:endParaRPr>
              <a:latin typeface="Lato"/>
              <a:ea typeface="Lato"/>
              <a:cs typeface="Lato"/>
              <a:sym typeface="Lato"/>
            </a:endParaRPr>
          </a:p>
        </p:txBody>
      </p:sp>
      <p:sp>
        <p:nvSpPr>
          <p:cNvPr id="325" name="Google Shape;325;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2" name="TextBox 1">
            <a:extLst>
              <a:ext uri="{FF2B5EF4-FFF2-40B4-BE49-F238E27FC236}">
                <a16:creationId xmlns:a16="http://schemas.microsoft.com/office/drawing/2014/main" id="{3925DF41-C39A-47DF-035B-818896252618}"/>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2 (Contd.)</a:t>
            </a:r>
          </a:p>
        </p:txBody>
      </p:sp>
      <p:sp>
        <p:nvSpPr>
          <p:cNvPr id="3" name="Google Shape;308;p33">
            <a:extLst>
              <a:ext uri="{FF2B5EF4-FFF2-40B4-BE49-F238E27FC236}">
                <a16:creationId xmlns:a16="http://schemas.microsoft.com/office/drawing/2014/main" id="{81F92F6E-7073-4012-00A5-FFBF27C13B89}"/>
              </a:ext>
            </a:extLst>
          </p:cNvPr>
          <p:cNvSpPr txBox="1"/>
          <p:nvPr/>
        </p:nvSpPr>
        <p:spPr>
          <a:xfrm>
            <a:off x="1016210" y="912350"/>
            <a:ext cx="6878110" cy="461635"/>
          </a:xfrm>
          <a:prstGeom prst="rect">
            <a:avLst/>
          </a:prstGeom>
          <a:solidFill>
            <a:srgbClr val="D1D5DB"/>
          </a:solidFill>
          <a:ln w="381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Simulate attack following the attack paths to inject malicious code</a:t>
            </a:r>
            <a:endParaRPr sz="1800"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Google Shape;331;p35"/>
          <p:cNvSpPr txBox="1"/>
          <p:nvPr/>
        </p:nvSpPr>
        <p:spPr>
          <a:xfrm>
            <a:off x="979250" y="847501"/>
            <a:ext cx="7105570" cy="461635"/>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Collect container activities through syscall parameters and event logs</a:t>
            </a:r>
            <a:endParaRPr sz="1800" dirty="0">
              <a:latin typeface="Lato"/>
              <a:ea typeface="Lato"/>
              <a:cs typeface="Lato"/>
              <a:sym typeface="Lato"/>
            </a:endParaRPr>
          </a:p>
        </p:txBody>
      </p:sp>
      <p:sp>
        <p:nvSpPr>
          <p:cNvPr id="332" name="Google Shape;332;p35"/>
          <p:cNvSpPr txBox="1"/>
          <p:nvPr/>
        </p:nvSpPr>
        <p:spPr>
          <a:xfrm>
            <a:off x="6554166" y="1939750"/>
            <a:ext cx="2400301" cy="1261854"/>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Collect container activities expressed through different features of system calls like </a:t>
            </a:r>
            <a:r>
              <a:rPr lang="en" dirty="0">
                <a:solidFill>
                  <a:srgbClr val="FF0000"/>
                </a:solidFill>
                <a:latin typeface="Lato"/>
                <a:ea typeface="Lato"/>
                <a:cs typeface="Lato"/>
                <a:sym typeface="Lato"/>
              </a:rPr>
              <a:t>frequency, name and sequence</a:t>
            </a:r>
            <a:endParaRPr dirty="0">
              <a:solidFill>
                <a:srgbClr val="FF0000"/>
              </a:solidFill>
              <a:latin typeface="Lato"/>
              <a:ea typeface="Lato"/>
              <a:cs typeface="Lato"/>
              <a:sym typeface="Lato"/>
            </a:endParaRPr>
          </a:p>
        </p:txBody>
      </p:sp>
      <p:sp>
        <p:nvSpPr>
          <p:cNvPr id="335" name="Google Shape;335;p35"/>
          <p:cNvSpPr txBox="1"/>
          <p:nvPr/>
        </p:nvSpPr>
        <p:spPr>
          <a:xfrm>
            <a:off x="53382" y="2251931"/>
            <a:ext cx="2536451" cy="830966"/>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Gather </a:t>
            </a:r>
            <a:r>
              <a:rPr lang="en" dirty="0">
                <a:solidFill>
                  <a:srgbClr val="FF0000"/>
                </a:solidFill>
                <a:latin typeface="Lato"/>
                <a:ea typeface="Lato"/>
                <a:cs typeface="Lato"/>
                <a:sym typeface="Lato"/>
              </a:rPr>
              <a:t>event log files</a:t>
            </a:r>
            <a:r>
              <a:rPr lang="en" dirty="0">
                <a:latin typeface="Lato"/>
                <a:ea typeface="Lato"/>
                <a:cs typeface="Lato"/>
                <a:sym typeface="Lato"/>
              </a:rPr>
              <a:t> using </a:t>
            </a:r>
            <a:r>
              <a:rPr lang="en" dirty="0">
                <a:solidFill>
                  <a:srgbClr val="00FF00"/>
                </a:solidFill>
                <a:latin typeface="Lato"/>
                <a:ea typeface="Lato"/>
                <a:cs typeface="Lato"/>
                <a:sym typeface="Lato"/>
              </a:rPr>
              <a:t>minikube dashboard</a:t>
            </a:r>
            <a:r>
              <a:rPr lang="en" dirty="0">
                <a:latin typeface="Lato"/>
                <a:ea typeface="Lato"/>
                <a:cs typeface="Lato"/>
                <a:sym typeface="Lato"/>
              </a:rPr>
              <a:t> to  track user activity</a:t>
            </a:r>
            <a:endParaRPr dirty="0">
              <a:latin typeface="Lato"/>
              <a:ea typeface="Lato"/>
              <a:cs typeface="Lato"/>
              <a:sym typeface="Lato"/>
            </a:endParaRPr>
          </a:p>
        </p:txBody>
      </p:sp>
      <p:sp>
        <p:nvSpPr>
          <p:cNvPr id="336" name="Google Shape;336;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cxnSp>
        <p:nvCxnSpPr>
          <p:cNvPr id="9" name="Straight Arrow Connector 8">
            <a:extLst>
              <a:ext uri="{FF2B5EF4-FFF2-40B4-BE49-F238E27FC236}">
                <a16:creationId xmlns:a16="http://schemas.microsoft.com/office/drawing/2014/main" id="{4E58C222-18AD-875F-9B0E-2CBD1EAEF088}"/>
              </a:ext>
            </a:extLst>
          </p:cNvPr>
          <p:cNvCxnSpPr>
            <a:cxnSpLocks/>
            <a:endCxn id="335" idx="3"/>
          </p:cNvCxnSpPr>
          <p:nvPr/>
        </p:nvCxnSpPr>
        <p:spPr>
          <a:xfrm flipH="1" flipV="1">
            <a:off x="2589833" y="2667414"/>
            <a:ext cx="234051" cy="289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57ED007-9DFF-6306-2790-A6D3B34F7BFC}"/>
              </a:ext>
            </a:extLst>
          </p:cNvPr>
          <p:cNvCxnSpPr>
            <a:cxnSpLocks/>
            <a:endCxn id="332" idx="1"/>
          </p:cNvCxnSpPr>
          <p:nvPr/>
        </p:nvCxnSpPr>
        <p:spPr>
          <a:xfrm flipV="1">
            <a:off x="6245815" y="2570677"/>
            <a:ext cx="308351" cy="3872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34CD003-862F-98DE-1A22-CBAEA105EB52}"/>
              </a:ext>
            </a:extLst>
          </p:cNvPr>
          <p:cNvPicPr>
            <a:picLocks noChangeAspect="1"/>
          </p:cNvPicPr>
          <p:nvPr/>
        </p:nvPicPr>
        <p:blipFill>
          <a:blip r:embed="rId3"/>
          <a:stretch>
            <a:fillRect/>
          </a:stretch>
        </p:blipFill>
        <p:spPr>
          <a:xfrm>
            <a:off x="3049900" y="1382702"/>
            <a:ext cx="2969900" cy="3699836"/>
          </a:xfrm>
          <a:prstGeom prst="rect">
            <a:avLst/>
          </a:prstGeom>
        </p:spPr>
      </p:pic>
      <p:sp>
        <p:nvSpPr>
          <p:cNvPr id="21" name="Rectangle 20">
            <a:extLst>
              <a:ext uri="{FF2B5EF4-FFF2-40B4-BE49-F238E27FC236}">
                <a16:creationId xmlns:a16="http://schemas.microsoft.com/office/drawing/2014/main" id="{5DE389E6-64FD-0E9E-E53C-D7198625E0C9}"/>
              </a:ext>
            </a:extLst>
          </p:cNvPr>
          <p:cNvSpPr/>
          <p:nvPr/>
        </p:nvSpPr>
        <p:spPr>
          <a:xfrm>
            <a:off x="2823884" y="2593938"/>
            <a:ext cx="1156445" cy="710795"/>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882ACF-8A29-118D-0BCE-407A0B24324C}"/>
              </a:ext>
            </a:extLst>
          </p:cNvPr>
          <p:cNvSpPr/>
          <p:nvPr/>
        </p:nvSpPr>
        <p:spPr>
          <a:xfrm>
            <a:off x="3980329" y="2593938"/>
            <a:ext cx="2265486" cy="712694"/>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80A6DF-59C1-96AB-EF31-EC7FAC72EEA8}"/>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5" name="Google Shape;345;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pic>
        <p:nvPicPr>
          <p:cNvPr id="2" name="Picture 1">
            <a:extLst>
              <a:ext uri="{FF2B5EF4-FFF2-40B4-BE49-F238E27FC236}">
                <a16:creationId xmlns:a16="http://schemas.microsoft.com/office/drawing/2014/main" id="{44AE60BA-B81A-F5A0-4426-7930F04F90A0}"/>
              </a:ext>
            </a:extLst>
          </p:cNvPr>
          <p:cNvPicPr>
            <a:picLocks noChangeAspect="1"/>
          </p:cNvPicPr>
          <p:nvPr/>
        </p:nvPicPr>
        <p:blipFill>
          <a:blip r:embed="rId3"/>
          <a:stretch>
            <a:fillRect/>
          </a:stretch>
        </p:blipFill>
        <p:spPr>
          <a:xfrm>
            <a:off x="4795140" y="690779"/>
            <a:ext cx="3190620" cy="4059072"/>
          </a:xfrm>
          <a:prstGeom prst="rect">
            <a:avLst/>
          </a:prstGeom>
        </p:spPr>
      </p:pic>
      <p:sp>
        <p:nvSpPr>
          <p:cNvPr id="3" name="Rectangle 2">
            <a:extLst>
              <a:ext uri="{FF2B5EF4-FFF2-40B4-BE49-F238E27FC236}">
                <a16:creationId xmlns:a16="http://schemas.microsoft.com/office/drawing/2014/main" id="{C807400D-E566-F766-8F1D-1D9061CF14D1}"/>
              </a:ext>
            </a:extLst>
          </p:cNvPr>
          <p:cNvSpPr/>
          <p:nvPr/>
        </p:nvSpPr>
        <p:spPr>
          <a:xfrm>
            <a:off x="7010848" y="2796988"/>
            <a:ext cx="974912" cy="3429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92DD64-095C-A34A-06DE-DBE3B58982F3}"/>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4</a:t>
            </a:r>
          </a:p>
        </p:txBody>
      </p:sp>
      <p:sp>
        <p:nvSpPr>
          <p:cNvPr id="5" name="Google Shape;343;p36">
            <a:extLst>
              <a:ext uri="{FF2B5EF4-FFF2-40B4-BE49-F238E27FC236}">
                <a16:creationId xmlns:a16="http://schemas.microsoft.com/office/drawing/2014/main" id="{719EC9F7-40A6-2506-45A9-EFBBB17290B1}"/>
              </a:ext>
            </a:extLst>
          </p:cNvPr>
          <p:cNvSpPr txBox="1"/>
          <p:nvPr/>
        </p:nvSpPr>
        <p:spPr>
          <a:xfrm>
            <a:off x="241794" y="2091692"/>
            <a:ext cx="3994926" cy="430857"/>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Lato"/>
                <a:ea typeface="Lato"/>
                <a:cs typeface="Lato"/>
                <a:sym typeface="Lato"/>
              </a:rPr>
              <a:t>                Syscall Filtering (Sequence)</a:t>
            </a:r>
            <a:endParaRPr sz="1600" dirty="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2" name="Picture 1">
            <a:extLst>
              <a:ext uri="{FF2B5EF4-FFF2-40B4-BE49-F238E27FC236}">
                <a16:creationId xmlns:a16="http://schemas.microsoft.com/office/drawing/2014/main" id="{7377E86D-6D25-EAE1-FCD5-240C5EE6919E}"/>
              </a:ext>
            </a:extLst>
          </p:cNvPr>
          <p:cNvPicPr>
            <a:picLocks noChangeAspect="1"/>
          </p:cNvPicPr>
          <p:nvPr/>
        </p:nvPicPr>
        <p:blipFill>
          <a:blip r:embed="rId3"/>
          <a:stretch>
            <a:fillRect/>
          </a:stretch>
        </p:blipFill>
        <p:spPr>
          <a:xfrm>
            <a:off x="4795140" y="690779"/>
            <a:ext cx="3190620" cy="4059072"/>
          </a:xfrm>
          <a:prstGeom prst="rect">
            <a:avLst/>
          </a:prstGeom>
        </p:spPr>
      </p:pic>
      <p:sp>
        <p:nvSpPr>
          <p:cNvPr id="353" name="Google Shape;353;p37"/>
          <p:cNvSpPr txBox="1"/>
          <p:nvPr/>
        </p:nvSpPr>
        <p:spPr>
          <a:xfrm>
            <a:off x="428950" y="1558550"/>
            <a:ext cx="52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Lato"/>
              <a:ea typeface="Lato"/>
              <a:cs typeface="Lato"/>
              <a:sym typeface="Lato"/>
            </a:endParaRPr>
          </a:p>
        </p:txBody>
      </p:sp>
      <p:sp>
        <p:nvSpPr>
          <p:cNvPr id="354" name="Google Shape;354;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4" name="Rectangle 3">
            <a:extLst>
              <a:ext uri="{FF2B5EF4-FFF2-40B4-BE49-F238E27FC236}">
                <a16:creationId xmlns:a16="http://schemas.microsoft.com/office/drawing/2014/main" id="{374019C5-9ECB-C152-BBFF-0AC108CF0966}"/>
              </a:ext>
            </a:extLst>
          </p:cNvPr>
          <p:cNvSpPr/>
          <p:nvPr/>
        </p:nvSpPr>
        <p:spPr>
          <a:xfrm>
            <a:off x="5844540" y="2783541"/>
            <a:ext cx="1089660" cy="56477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43;p36">
            <a:extLst>
              <a:ext uri="{FF2B5EF4-FFF2-40B4-BE49-F238E27FC236}">
                <a16:creationId xmlns:a16="http://schemas.microsoft.com/office/drawing/2014/main" id="{080053EB-983C-0DF1-2738-14DA529D35DB}"/>
              </a:ext>
            </a:extLst>
          </p:cNvPr>
          <p:cNvSpPr txBox="1"/>
          <p:nvPr/>
        </p:nvSpPr>
        <p:spPr>
          <a:xfrm>
            <a:off x="241794" y="2091692"/>
            <a:ext cx="3994926" cy="430857"/>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Lato"/>
                <a:ea typeface="Lato"/>
                <a:cs typeface="Lato"/>
                <a:sym typeface="Lato"/>
              </a:rPr>
              <a:t>                Syscall Filtering (Frequency)</a:t>
            </a:r>
            <a:endParaRPr sz="1600" dirty="0">
              <a:latin typeface="Lato"/>
              <a:ea typeface="Lato"/>
              <a:cs typeface="Lato"/>
              <a:sym typeface="Lato"/>
            </a:endParaRPr>
          </a:p>
        </p:txBody>
      </p:sp>
      <p:sp>
        <p:nvSpPr>
          <p:cNvPr id="6" name="TextBox 5">
            <a:extLst>
              <a:ext uri="{FF2B5EF4-FFF2-40B4-BE49-F238E27FC236}">
                <a16:creationId xmlns:a16="http://schemas.microsoft.com/office/drawing/2014/main" id="{96DE52F1-111C-C32D-B715-49DDEC5A594B}"/>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4 (Contd.)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62"/>
        <p:cNvGrpSpPr/>
        <p:nvPr/>
      </p:nvGrpSpPr>
      <p:grpSpPr>
        <a:xfrm>
          <a:off x="0" y="0"/>
          <a:ext cx="0" cy="0"/>
          <a:chOff x="0" y="0"/>
          <a:chExt cx="0" cy="0"/>
        </a:xfrm>
      </p:grpSpPr>
      <p:sp>
        <p:nvSpPr>
          <p:cNvPr id="363" name="Google Shape;363;p38"/>
          <p:cNvSpPr txBox="1">
            <a:spLocks noGrp="1"/>
          </p:cNvSpPr>
          <p:nvPr>
            <p:ph type="title" idx="4294967295"/>
          </p:nvPr>
        </p:nvSpPr>
        <p:spPr>
          <a:xfrm>
            <a:off x="20261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364" name="Google Shape;364;p38"/>
          <p:cNvSpPr txBox="1"/>
          <p:nvPr/>
        </p:nvSpPr>
        <p:spPr>
          <a:xfrm>
            <a:off x="2627825" y="794050"/>
            <a:ext cx="3720900" cy="461635"/>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Syscall Filtering</a:t>
            </a:r>
            <a:endParaRPr sz="1800" dirty="0">
              <a:latin typeface="Lato"/>
              <a:ea typeface="Lato"/>
              <a:cs typeface="Lato"/>
              <a:sym typeface="Lato"/>
            </a:endParaRPr>
          </a:p>
        </p:txBody>
      </p:sp>
      <p:sp>
        <p:nvSpPr>
          <p:cNvPr id="365" name="Google Shape;365;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366" name="Google Shape;366;p38"/>
          <p:cNvPicPr preferRelativeResize="0"/>
          <p:nvPr/>
        </p:nvPicPr>
        <p:blipFill>
          <a:blip r:embed="rId3">
            <a:alphaModFix/>
          </a:blip>
          <a:stretch>
            <a:fillRect/>
          </a:stretch>
        </p:blipFill>
        <p:spPr>
          <a:xfrm>
            <a:off x="3212463" y="1455750"/>
            <a:ext cx="2719076" cy="35311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7" name="Picture 6">
            <a:extLst>
              <a:ext uri="{FF2B5EF4-FFF2-40B4-BE49-F238E27FC236}">
                <a16:creationId xmlns:a16="http://schemas.microsoft.com/office/drawing/2014/main" id="{7AA68527-66E6-BAC9-F91D-1B262FAA2799}"/>
              </a:ext>
            </a:extLst>
          </p:cNvPr>
          <p:cNvPicPr>
            <a:picLocks noChangeAspect="1"/>
          </p:cNvPicPr>
          <p:nvPr/>
        </p:nvPicPr>
        <p:blipFill>
          <a:blip r:embed="rId3"/>
          <a:stretch>
            <a:fillRect/>
          </a:stretch>
        </p:blipFill>
        <p:spPr>
          <a:xfrm>
            <a:off x="4795140" y="690779"/>
            <a:ext cx="3190620" cy="4059072"/>
          </a:xfrm>
          <a:prstGeom prst="rect">
            <a:avLst/>
          </a:prstGeom>
        </p:spPr>
      </p:pic>
      <p:sp>
        <p:nvSpPr>
          <p:cNvPr id="372" name="Google Shape;372;p39"/>
          <p:cNvSpPr txBox="1"/>
          <p:nvPr/>
        </p:nvSpPr>
        <p:spPr>
          <a:xfrm>
            <a:off x="287424" y="2166332"/>
            <a:ext cx="3565160" cy="677078"/>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Lato"/>
                <a:ea typeface="Lato"/>
                <a:cs typeface="Lato"/>
                <a:sym typeface="Lato"/>
              </a:rPr>
              <a:t>Designing syscall parameter blueprint  to detect malicious code injection</a:t>
            </a:r>
            <a:endParaRPr sz="1600" dirty="0">
              <a:latin typeface="Lato"/>
              <a:ea typeface="Lato"/>
              <a:cs typeface="Lato"/>
              <a:sym typeface="Lato"/>
            </a:endParaRPr>
          </a:p>
        </p:txBody>
      </p:sp>
      <p:sp>
        <p:nvSpPr>
          <p:cNvPr id="377" name="Google Shape;377;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3" name="Rectangle 2">
            <a:extLst>
              <a:ext uri="{FF2B5EF4-FFF2-40B4-BE49-F238E27FC236}">
                <a16:creationId xmlns:a16="http://schemas.microsoft.com/office/drawing/2014/main" id="{0BF9B5C0-83FF-C967-1678-47B08D30D47A}"/>
              </a:ext>
            </a:extLst>
          </p:cNvPr>
          <p:cNvSpPr/>
          <p:nvPr/>
        </p:nvSpPr>
        <p:spPr>
          <a:xfrm>
            <a:off x="4795140" y="2877671"/>
            <a:ext cx="1064192" cy="753035"/>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DD75B94-5265-AF14-9B1C-8D828360D0D2}"/>
              </a:ext>
            </a:extLst>
          </p:cNvPr>
          <p:cNvSpPr/>
          <p:nvPr/>
        </p:nvSpPr>
        <p:spPr>
          <a:xfrm>
            <a:off x="5866952" y="3630706"/>
            <a:ext cx="1062132" cy="47064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A883DE-07FC-8EEE-637F-FD513F31CDC4}"/>
              </a:ext>
            </a:extLst>
          </p:cNvPr>
          <p:cNvSpPr/>
          <p:nvPr/>
        </p:nvSpPr>
        <p:spPr>
          <a:xfrm>
            <a:off x="6923366" y="3449172"/>
            <a:ext cx="1062132" cy="65218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86D7CC-FB09-66AE-C7AC-4B17E444D2ED}"/>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p40"/>
          <p:cNvSpPr txBox="1"/>
          <p:nvPr/>
        </p:nvSpPr>
        <p:spPr>
          <a:xfrm>
            <a:off x="3188600" y="1332225"/>
            <a:ext cx="1987500" cy="461635"/>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BoSC technique</a:t>
            </a:r>
            <a:endParaRPr sz="1800" dirty="0">
              <a:latin typeface="Lato"/>
              <a:ea typeface="Lato"/>
              <a:cs typeface="Lato"/>
              <a:sym typeface="Lato"/>
            </a:endParaRPr>
          </a:p>
        </p:txBody>
      </p:sp>
      <p:sp>
        <p:nvSpPr>
          <p:cNvPr id="386" name="Google Shape;386;p40"/>
          <p:cNvSpPr/>
          <p:nvPr/>
        </p:nvSpPr>
        <p:spPr>
          <a:xfrm>
            <a:off x="188425" y="2968050"/>
            <a:ext cx="629100" cy="579000"/>
          </a:xfrm>
          <a:prstGeom prst="rect">
            <a:avLst/>
          </a:prstGeom>
          <a:solidFill>
            <a:schemeClr val="lt2"/>
          </a:solid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txBox="1"/>
          <p:nvPr/>
        </p:nvSpPr>
        <p:spPr>
          <a:xfrm>
            <a:off x="114300" y="3057450"/>
            <a:ext cx="319592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a:t>
            </a:r>
            <a:r>
              <a:rPr lang="en" baseline="-25000" dirty="0">
                <a:latin typeface="Lato"/>
                <a:ea typeface="Lato"/>
                <a:cs typeface="Lato"/>
                <a:sym typeface="Lato"/>
              </a:rPr>
              <a:t>1</a:t>
            </a:r>
            <a:r>
              <a:rPr lang="en" dirty="0">
                <a:latin typeface="Lato"/>
                <a:ea typeface="Lato"/>
                <a:cs typeface="Lato"/>
                <a:sym typeface="Lato"/>
              </a:rPr>
              <a:t>-S</a:t>
            </a:r>
            <a:r>
              <a:rPr lang="en" baseline="-25000" dirty="0">
                <a:latin typeface="Lato"/>
                <a:ea typeface="Lato"/>
                <a:cs typeface="Lato"/>
                <a:sym typeface="Lato"/>
              </a:rPr>
              <a:t>2</a:t>
            </a:r>
            <a:r>
              <a:rPr lang="en" dirty="0">
                <a:latin typeface="Lato"/>
                <a:ea typeface="Lato"/>
                <a:cs typeface="Lato"/>
                <a:sym typeface="Lato"/>
              </a:rPr>
              <a:t>-S</a:t>
            </a:r>
            <a:r>
              <a:rPr lang="en" baseline="-25000" dirty="0">
                <a:latin typeface="Lato"/>
                <a:ea typeface="Lato"/>
                <a:cs typeface="Lato"/>
                <a:sym typeface="Lato"/>
              </a:rPr>
              <a:t>3</a:t>
            </a:r>
            <a:r>
              <a:rPr lang="en" dirty="0">
                <a:latin typeface="Lato"/>
                <a:ea typeface="Lato"/>
                <a:cs typeface="Lato"/>
                <a:sym typeface="Lato"/>
              </a:rPr>
              <a:t>-S</a:t>
            </a:r>
            <a:r>
              <a:rPr lang="en" baseline="-25000" dirty="0">
                <a:latin typeface="Lato"/>
                <a:ea typeface="Lato"/>
                <a:cs typeface="Lato"/>
                <a:sym typeface="Lato"/>
              </a:rPr>
              <a:t>4</a:t>
            </a:r>
            <a:r>
              <a:rPr lang="en" dirty="0">
                <a:latin typeface="Lato"/>
                <a:ea typeface="Lato"/>
                <a:cs typeface="Lato"/>
                <a:sym typeface="Lato"/>
              </a:rPr>
              <a:t>-S</a:t>
            </a:r>
            <a:r>
              <a:rPr lang="en" baseline="-25000" dirty="0">
                <a:latin typeface="Lato"/>
                <a:ea typeface="Lato"/>
                <a:cs typeface="Lato"/>
                <a:sym typeface="Lato"/>
              </a:rPr>
              <a:t>5</a:t>
            </a:r>
            <a:r>
              <a:rPr lang="en" dirty="0">
                <a:latin typeface="Lato"/>
                <a:ea typeface="Lato"/>
                <a:cs typeface="Lato"/>
                <a:sym typeface="Lato"/>
              </a:rPr>
              <a:t>-S</a:t>
            </a:r>
            <a:r>
              <a:rPr lang="en" baseline="-25000" dirty="0">
                <a:latin typeface="Lato"/>
                <a:ea typeface="Lato"/>
                <a:cs typeface="Lato"/>
                <a:sym typeface="Lato"/>
              </a:rPr>
              <a:t>6</a:t>
            </a:r>
            <a:r>
              <a:rPr lang="en" dirty="0">
                <a:latin typeface="Lato"/>
                <a:ea typeface="Lato"/>
                <a:cs typeface="Lato"/>
                <a:sym typeface="Lato"/>
              </a:rPr>
              <a:t>-S</a:t>
            </a:r>
            <a:r>
              <a:rPr lang="en" baseline="-25000" dirty="0">
                <a:latin typeface="Lato"/>
                <a:ea typeface="Lato"/>
                <a:cs typeface="Lato"/>
                <a:sym typeface="Lato"/>
              </a:rPr>
              <a:t>7</a:t>
            </a:r>
            <a:r>
              <a:rPr lang="en" dirty="0">
                <a:latin typeface="Lato"/>
                <a:ea typeface="Lato"/>
                <a:cs typeface="Lato"/>
                <a:sym typeface="Lato"/>
              </a:rPr>
              <a:t>-S</a:t>
            </a:r>
            <a:r>
              <a:rPr lang="en" baseline="-25000" dirty="0">
                <a:latin typeface="Lato"/>
                <a:ea typeface="Lato"/>
                <a:cs typeface="Lato"/>
                <a:sym typeface="Lato"/>
              </a:rPr>
              <a:t>8</a:t>
            </a:r>
            <a:r>
              <a:rPr lang="en" dirty="0">
                <a:latin typeface="Lato"/>
                <a:ea typeface="Lato"/>
                <a:cs typeface="Lato"/>
                <a:sym typeface="Lato"/>
              </a:rPr>
              <a:t>-S</a:t>
            </a:r>
            <a:r>
              <a:rPr lang="en" baseline="-25000" dirty="0">
                <a:latin typeface="Lato"/>
                <a:ea typeface="Lato"/>
                <a:cs typeface="Lato"/>
                <a:sym typeface="Lato"/>
              </a:rPr>
              <a:t>9</a:t>
            </a:r>
            <a:r>
              <a:rPr lang="en" dirty="0">
                <a:latin typeface="Lato"/>
                <a:ea typeface="Lato"/>
                <a:cs typeface="Lato"/>
                <a:sym typeface="Lato"/>
              </a:rPr>
              <a:t>-S</a:t>
            </a:r>
            <a:r>
              <a:rPr lang="en" baseline="-25000" dirty="0">
                <a:latin typeface="Lato"/>
                <a:ea typeface="Lato"/>
                <a:cs typeface="Lato"/>
                <a:sym typeface="Lato"/>
              </a:rPr>
              <a:t>10</a:t>
            </a:r>
            <a:r>
              <a:rPr lang="en" dirty="0">
                <a:latin typeface="Lato"/>
                <a:ea typeface="Lato"/>
                <a:cs typeface="Lato"/>
                <a:sym typeface="Lato"/>
              </a:rPr>
              <a:t>-S</a:t>
            </a:r>
            <a:r>
              <a:rPr lang="en" baseline="-25000" dirty="0">
                <a:latin typeface="Lato"/>
                <a:ea typeface="Lato"/>
                <a:cs typeface="Lato"/>
                <a:sym typeface="Lato"/>
              </a:rPr>
              <a:t>11</a:t>
            </a:r>
            <a:r>
              <a:rPr lang="en" dirty="0">
                <a:latin typeface="Lato"/>
                <a:ea typeface="Lato"/>
                <a:cs typeface="Lato"/>
                <a:sym typeface="Lato"/>
              </a:rPr>
              <a:t> … S</a:t>
            </a:r>
            <a:r>
              <a:rPr lang="en" baseline="-25000" dirty="0">
                <a:latin typeface="Lato"/>
                <a:ea typeface="Lato"/>
                <a:cs typeface="Lato"/>
                <a:sym typeface="Lato"/>
              </a:rPr>
              <a:t>n</a:t>
            </a:r>
            <a:endParaRPr baseline="-25000" dirty="0">
              <a:latin typeface="Lato"/>
              <a:ea typeface="Lato"/>
              <a:cs typeface="Lato"/>
              <a:sym typeface="Lato"/>
            </a:endParaRPr>
          </a:p>
        </p:txBody>
      </p:sp>
      <p:sp>
        <p:nvSpPr>
          <p:cNvPr id="388" name="Google Shape;388;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389" name="Google Shape;389;p40"/>
          <p:cNvSpPr txBox="1"/>
          <p:nvPr/>
        </p:nvSpPr>
        <p:spPr>
          <a:xfrm>
            <a:off x="745850" y="837885"/>
            <a:ext cx="7709550" cy="430857"/>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Lato"/>
                <a:ea typeface="Lato"/>
                <a:cs typeface="Lato"/>
                <a:sym typeface="Lato"/>
              </a:rPr>
              <a:t>   Designing syscall parameter blueprint  to detect malicious code injection</a:t>
            </a:r>
            <a:endParaRPr sz="1600" dirty="0">
              <a:latin typeface="Lato"/>
              <a:ea typeface="Lato"/>
              <a:cs typeface="Lato"/>
              <a:sym typeface="Lato"/>
            </a:endParaRPr>
          </a:p>
        </p:txBody>
      </p:sp>
      <p:sp>
        <p:nvSpPr>
          <p:cNvPr id="2" name="TextBox 1">
            <a:extLst>
              <a:ext uri="{FF2B5EF4-FFF2-40B4-BE49-F238E27FC236}">
                <a16:creationId xmlns:a16="http://schemas.microsoft.com/office/drawing/2014/main" id="{06355DA1-1B28-7A09-D7B0-4462F460B88A}"/>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5 (Contd.)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6" name="Google Shape;396;p41"/>
          <p:cNvSpPr txBox="1"/>
          <p:nvPr/>
        </p:nvSpPr>
        <p:spPr>
          <a:xfrm>
            <a:off x="100075" y="3057450"/>
            <a:ext cx="321015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t>
            </a:r>
            <a:r>
              <a:rPr lang="en" baseline="-25000">
                <a:latin typeface="Lato"/>
                <a:ea typeface="Lato"/>
                <a:cs typeface="Lato"/>
                <a:sym typeface="Lato"/>
              </a:rPr>
              <a:t>1</a:t>
            </a:r>
            <a:r>
              <a:rPr lang="en">
                <a:latin typeface="Lato"/>
                <a:ea typeface="Lato"/>
                <a:cs typeface="Lato"/>
                <a:sym typeface="Lato"/>
              </a:rPr>
              <a:t>-S</a:t>
            </a:r>
            <a:r>
              <a:rPr lang="en" baseline="-25000">
                <a:latin typeface="Lato"/>
                <a:ea typeface="Lato"/>
                <a:cs typeface="Lato"/>
                <a:sym typeface="Lato"/>
              </a:rPr>
              <a:t>2</a:t>
            </a:r>
            <a:r>
              <a:rPr lang="en">
                <a:latin typeface="Lato"/>
                <a:ea typeface="Lato"/>
                <a:cs typeface="Lato"/>
                <a:sym typeface="Lato"/>
              </a:rPr>
              <a:t>-S</a:t>
            </a:r>
            <a:r>
              <a:rPr lang="en" baseline="-25000">
                <a:latin typeface="Lato"/>
                <a:ea typeface="Lato"/>
                <a:cs typeface="Lato"/>
                <a:sym typeface="Lato"/>
              </a:rPr>
              <a:t>3</a:t>
            </a:r>
            <a:r>
              <a:rPr lang="en">
                <a:latin typeface="Lato"/>
                <a:ea typeface="Lato"/>
                <a:cs typeface="Lato"/>
                <a:sym typeface="Lato"/>
              </a:rPr>
              <a:t>-S</a:t>
            </a:r>
            <a:r>
              <a:rPr lang="en" baseline="-25000">
                <a:latin typeface="Lato"/>
                <a:ea typeface="Lato"/>
                <a:cs typeface="Lato"/>
                <a:sym typeface="Lato"/>
              </a:rPr>
              <a:t>4</a:t>
            </a:r>
            <a:r>
              <a:rPr lang="en">
                <a:latin typeface="Lato"/>
                <a:ea typeface="Lato"/>
                <a:cs typeface="Lato"/>
                <a:sym typeface="Lato"/>
              </a:rPr>
              <a:t>-S</a:t>
            </a:r>
            <a:r>
              <a:rPr lang="en" baseline="-25000">
                <a:latin typeface="Lato"/>
                <a:ea typeface="Lato"/>
                <a:cs typeface="Lato"/>
                <a:sym typeface="Lato"/>
              </a:rPr>
              <a:t>5</a:t>
            </a:r>
            <a:r>
              <a:rPr lang="en">
                <a:latin typeface="Lato"/>
                <a:ea typeface="Lato"/>
                <a:cs typeface="Lato"/>
                <a:sym typeface="Lato"/>
              </a:rPr>
              <a:t>-S</a:t>
            </a:r>
            <a:r>
              <a:rPr lang="en" baseline="-25000">
                <a:latin typeface="Lato"/>
                <a:ea typeface="Lato"/>
                <a:cs typeface="Lato"/>
                <a:sym typeface="Lato"/>
              </a:rPr>
              <a:t>6</a:t>
            </a:r>
            <a:r>
              <a:rPr lang="en">
                <a:latin typeface="Lato"/>
                <a:ea typeface="Lato"/>
                <a:cs typeface="Lato"/>
                <a:sym typeface="Lato"/>
              </a:rPr>
              <a:t>-S</a:t>
            </a:r>
            <a:r>
              <a:rPr lang="en" baseline="-25000">
                <a:latin typeface="Lato"/>
                <a:ea typeface="Lato"/>
                <a:cs typeface="Lato"/>
                <a:sym typeface="Lato"/>
              </a:rPr>
              <a:t>7</a:t>
            </a:r>
            <a:r>
              <a:rPr lang="en">
                <a:latin typeface="Lato"/>
                <a:ea typeface="Lato"/>
                <a:cs typeface="Lato"/>
                <a:sym typeface="Lato"/>
              </a:rPr>
              <a:t>-S</a:t>
            </a:r>
            <a:r>
              <a:rPr lang="en" baseline="-25000">
                <a:latin typeface="Lato"/>
                <a:ea typeface="Lato"/>
                <a:cs typeface="Lato"/>
                <a:sym typeface="Lato"/>
              </a:rPr>
              <a:t>8</a:t>
            </a:r>
            <a:r>
              <a:rPr lang="en">
                <a:latin typeface="Lato"/>
                <a:ea typeface="Lato"/>
                <a:cs typeface="Lato"/>
                <a:sym typeface="Lato"/>
              </a:rPr>
              <a:t>-S</a:t>
            </a:r>
            <a:r>
              <a:rPr lang="en" baseline="-25000">
                <a:latin typeface="Lato"/>
                <a:ea typeface="Lato"/>
                <a:cs typeface="Lato"/>
                <a:sym typeface="Lato"/>
              </a:rPr>
              <a:t>9</a:t>
            </a:r>
            <a:r>
              <a:rPr lang="en">
                <a:latin typeface="Lato"/>
                <a:ea typeface="Lato"/>
                <a:cs typeface="Lato"/>
                <a:sym typeface="Lato"/>
              </a:rPr>
              <a:t>-S</a:t>
            </a:r>
            <a:r>
              <a:rPr lang="en" baseline="-25000">
                <a:latin typeface="Lato"/>
                <a:ea typeface="Lato"/>
                <a:cs typeface="Lato"/>
                <a:sym typeface="Lato"/>
              </a:rPr>
              <a:t>10</a:t>
            </a:r>
            <a:r>
              <a:rPr lang="en">
                <a:latin typeface="Lato"/>
                <a:ea typeface="Lato"/>
                <a:cs typeface="Lato"/>
                <a:sym typeface="Lato"/>
              </a:rPr>
              <a:t>-S</a:t>
            </a:r>
            <a:r>
              <a:rPr lang="en" baseline="-25000">
                <a:latin typeface="Lato"/>
                <a:ea typeface="Lato"/>
                <a:cs typeface="Lato"/>
                <a:sym typeface="Lato"/>
              </a:rPr>
              <a:t>11</a:t>
            </a:r>
            <a:r>
              <a:rPr lang="en">
                <a:latin typeface="Lato"/>
                <a:ea typeface="Lato"/>
                <a:cs typeface="Lato"/>
                <a:sym typeface="Lato"/>
              </a:rPr>
              <a:t> … S</a:t>
            </a:r>
            <a:r>
              <a:rPr lang="en" baseline="-25000">
                <a:latin typeface="Lato"/>
                <a:ea typeface="Lato"/>
                <a:cs typeface="Lato"/>
                <a:sym typeface="Lato"/>
              </a:rPr>
              <a:t>n</a:t>
            </a:r>
            <a:endParaRPr baseline="-25000">
              <a:latin typeface="Lato"/>
              <a:ea typeface="Lato"/>
              <a:cs typeface="Lato"/>
              <a:sym typeface="Lato"/>
            </a:endParaRPr>
          </a:p>
        </p:txBody>
      </p:sp>
      <p:sp>
        <p:nvSpPr>
          <p:cNvPr id="397" name="Google Shape;397;p41"/>
          <p:cNvSpPr txBox="1"/>
          <p:nvPr/>
        </p:nvSpPr>
        <p:spPr>
          <a:xfrm>
            <a:off x="3531774" y="3066525"/>
            <a:ext cx="86242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a:t>
            </a:r>
            <a:r>
              <a:rPr lang="en" baseline="-25000" dirty="0">
                <a:latin typeface="Lato"/>
                <a:ea typeface="Lato"/>
                <a:cs typeface="Lato"/>
                <a:sym typeface="Lato"/>
              </a:rPr>
              <a:t>1</a:t>
            </a:r>
            <a:r>
              <a:rPr lang="en" dirty="0">
                <a:latin typeface="Lato"/>
                <a:ea typeface="Lato"/>
                <a:cs typeface="Lato"/>
                <a:sym typeface="Lato"/>
              </a:rPr>
              <a:t>-S</a:t>
            </a:r>
            <a:r>
              <a:rPr lang="en" baseline="-25000" dirty="0">
                <a:latin typeface="Lato"/>
                <a:ea typeface="Lato"/>
                <a:cs typeface="Lato"/>
                <a:sym typeface="Lato"/>
              </a:rPr>
              <a:t>2</a:t>
            </a:r>
            <a:r>
              <a:rPr lang="en" dirty="0">
                <a:latin typeface="Lato"/>
                <a:ea typeface="Lato"/>
                <a:cs typeface="Lato"/>
                <a:sym typeface="Lato"/>
              </a:rPr>
              <a:t>-S</a:t>
            </a:r>
            <a:r>
              <a:rPr lang="en" baseline="-25000" dirty="0">
                <a:latin typeface="Lato"/>
                <a:ea typeface="Lato"/>
                <a:cs typeface="Lato"/>
                <a:sym typeface="Lato"/>
              </a:rPr>
              <a:t>3</a:t>
            </a:r>
            <a:endParaRPr baseline="-25000" dirty="0">
              <a:latin typeface="Lato"/>
              <a:ea typeface="Lato"/>
              <a:cs typeface="Lato"/>
              <a:sym typeface="Lato"/>
            </a:endParaRPr>
          </a:p>
        </p:txBody>
      </p:sp>
      <p:cxnSp>
        <p:nvCxnSpPr>
          <p:cNvPr id="398" name="Google Shape;398;p41"/>
          <p:cNvCxnSpPr>
            <a:cxnSpLocks/>
            <a:stCxn id="396" idx="3"/>
            <a:endCxn id="397" idx="1"/>
          </p:cNvCxnSpPr>
          <p:nvPr/>
        </p:nvCxnSpPr>
        <p:spPr>
          <a:xfrm>
            <a:off x="3310225" y="3257550"/>
            <a:ext cx="221549" cy="9075"/>
          </a:xfrm>
          <a:prstGeom prst="straightConnector1">
            <a:avLst/>
          </a:prstGeom>
          <a:noFill/>
          <a:ln w="19050" cap="flat" cmpd="sng">
            <a:solidFill>
              <a:schemeClr val="dk2"/>
            </a:solidFill>
            <a:prstDash val="solid"/>
            <a:round/>
            <a:headEnd type="none" w="med" len="med"/>
            <a:tailEnd type="triangle" w="med" len="med"/>
          </a:ln>
        </p:spPr>
      </p:cxnSp>
      <p:pic>
        <p:nvPicPr>
          <p:cNvPr id="399" name="Google Shape;399;p41"/>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00" name="Google Shape;400;p41"/>
          <p:cNvSpPr txBox="1"/>
          <p:nvPr/>
        </p:nvSpPr>
        <p:spPr>
          <a:xfrm>
            <a:off x="4527800" y="19268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01" name="Google Shape;401;p41"/>
          <p:cNvCxnSpPr>
            <a:cxnSpLocks/>
            <a:stCxn id="397" idx="0"/>
            <a:endCxn id="400" idx="1"/>
          </p:cNvCxnSpPr>
          <p:nvPr/>
        </p:nvCxnSpPr>
        <p:spPr>
          <a:xfrm flipV="1">
            <a:off x="3962987" y="2342525"/>
            <a:ext cx="564813" cy="724000"/>
          </a:xfrm>
          <a:prstGeom prst="straightConnector1">
            <a:avLst/>
          </a:prstGeom>
          <a:noFill/>
          <a:ln w="19050" cap="flat" cmpd="sng">
            <a:solidFill>
              <a:schemeClr val="dk2"/>
            </a:solidFill>
            <a:prstDash val="solid"/>
            <a:round/>
            <a:headEnd type="none" w="med" len="med"/>
            <a:tailEnd type="triangle" w="med" len="med"/>
          </a:ln>
        </p:spPr>
      </p:cxnSp>
      <p:cxnSp>
        <p:nvCxnSpPr>
          <p:cNvPr id="402" name="Google Shape;402;p41"/>
          <p:cNvCxnSpPr>
            <a:stCxn id="400" idx="3"/>
            <a:endCxn id="399" idx="0"/>
          </p:cNvCxnSpPr>
          <p:nvPr/>
        </p:nvCxnSpPr>
        <p:spPr>
          <a:xfrm>
            <a:off x="7752200" y="2342525"/>
            <a:ext cx="684000" cy="307200"/>
          </a:xfrm>
          <a:prstGeom prst="straightConnector1">
            <a:avLst/>
          </a:prstGeom>
          <a:noFill/>
          <a:ln w="19050" cap="flat" cmpd="sng">
            <a:solidFill>
              <a:schemeClr val="dk2"/>
            </a:solidFill>
            <a:prstDash val="solid"/>
            <a:round/>
            <a:headEnd type="none" w="med" len="med"/>
            <a:tailEnd type="triangle" w="med" len="med"/>
          </a:ln>
        </p:spPr>
      </p:cxnSp>
      <p:sp>
        <p:nvSpPr>
          <p:cNvPr id="403" name="Google Shape;403;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6" name="Google Shape;385;p40">
            <a:extLst>
              <a:ext uri="{FF2B5EF4-FFF2-40B4-BE49-F238E27FC236}">
                <a16:creationId xmlns:a16="http://schemas.microsoft.com/office/drawing/2014/main" id="{7EBA7548-6CD4-2DED-9907-2F8E5553ED40}"/>
              </a:ext>
            </a:extLst>
          </p:cNvPr>
          <p:cNvSpPr txBox="1"/>
          <p:nvPr/>
        </p:nvSpPr>
        <p:spPr>
          <a:xfrm>
            <a:off x="3188600" y="1332225"/>
            <a:ext cx="1987500" cy="461635"/>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BoSC technique</a:t>
            </a:r>
            <a:endParaRPr sz="1800" dirty="0">
              <a:latin typeface="Lato"/>
              <a:ea typeface="Lato"/>
              <a:cs typeface="Lato"/>
              <a:sym typeface="Lato"/>
            </a:endParaRPr>
          </a:p>
        </p:txBody>
      </p:sp>
      <p:sp>
        <p:nvSpPr>
          <p:cNvPr id="7" name="Google Shape;389;p40">
            <a:extLst>
              <a:ext uri="{FF2B5EF4-FFF2-40B4-BE49-F238E27FC236}">
                <a16:creationId xmlns:a16="http://schemas.microsoft.com/office/drawing/2014/main" id="{296B7A5F-97BE-C494-3CFA-504C65D79578}"/>
              </a:ext>
            </a:extLst>
          </p:cNvPr>
          <p:cNvSpPr txBox="1"/>
          <p:nvPr/>
        </p:nvSpPr>
        <p:spPr>
          <a:xfrm>
            <a:off x="745850" y="837885"/>
            <a:ext cx="7709550" cy="430857"/>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Lato"/>
                <a:ea typeface="Lato"/>
                <a:cs typeface="Lato"/>
                <a:sym typeface="Lato"/>
              </a:rPr>
              <a:t>   Designing syscall parameter blueprint  to detect malicious code injection</a:t>
            </a:r>
            <a:endParaRPr sz="1600" dirty="0">
              <a:latin typeface="Lato"/>
              <a:ea typeface="Lato"/>
              <a:cs typeface="Lato"/>
              <a:sym typeface="Lato"/>
            </a:endParaRPr>
          </a:p>
        </p:txBody>
      </p:sp>
      <p:sp>
        <p:nvSpPr>
          <p:cNvPr id="3" name="Google Shape;395;p41">
            <a:extLst>
              <a:ext uri="{FF2B5EF4-FFF2-40B4-BE49-F238E27FC236}">
                <a16:creationId xmlns:a16="http://schemas.microsoft.com/office/drawing/2014/main" id="{D28F4D42-256B-B399-48F5-2B79EABC2F10}"/>
              </a:ext>
            </a:extLst>
          </p:cNvPr>
          <p:cNvSpPr/>
          <p:nvPr/>
        </p:nvSpPr>
        <p:spPr>
          <a:xfrm>
            <a:off x="188425" y="2968050"/>
            <a:ext cx="629100" cy="5790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FB710175-191A-E17B-C4CE-C022FDE45198}"/>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5 (Contd.)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8" name="Google Shape;98;p14"/>
          <p:cNvPicPr preferRelativeResize="0"/>
          <p:nvPr/>
        </p:nvPicPr>
        <p:blipFill>
          <a:blip r:embed="rId3">
            <a:alphaModFix/>
          </a:blip>
          <a:stretch>
            <a:fillRect/>
          </a:stretch>
        </p:blipFill>
        <p:spPr>
          <a:xfrm>
            <a:off x="2829225" y="1143410"/>
            <a:ext cx="6314772" cy="3413349"/>
          </a:xfrm>
          <a:prstGeom prst="rect">
            <a:avLst/>
          </a:prstGeom>
          <a:noFill/>
          <a:ln>
            <a:noFill/>
          </a:ln>
        </p:spPr>
      </p:pic>
      <p:sp>
        <p:nvSpPr>
          <p:cNvPr id="99" name="Google Shape;99;p14"/>
          <p:cNvSpPr txBox="1"/>
          <p:nvPr/>
        </p:nvSpPr>
        <p:spPr>
          <a:xfrm>
            <a:off x="4946725" y="3741120"/>
            <a:ext cx="31011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Lato"/>
                <a:ea typeface="Lato"/>
                <a:cs typeface="Lato"/>
                <a:sym typeface="Lato"/>
              </a:rPr>
              <a:t>A temporary office built    with several containers  </a:t>
            </a:r>
            <a:endParaRPr sz="1800" dirty="0">
              <a:latin typeface="Lato"/>
              <a:ea typeface="Lato"/>
              <a:cs typeface="Lato"/>
              <a:sym typeface="Lato"/>
            </a:endParaRPr>
          </a:p>
        </p:txBody>
      </p:sp>
      <p:cxnSp>
        <p:nvCxnSpPr>
          <p:cNvPr id="100" name="Google Shape;100;p14"/>
          <p:cNvCxnSpPr/>
          <p:nvPr/>
        </p:nvCxnSpPr>
        <p:spPr>
          <a:xfrm flipH="1">
            <a:off x="2279925" y="3491410"/>
            <a:ext cx="2280000" cy="61200"/>
          </a:xfrm>
          <a:prstGeom prst="straightConnector1">
            <a:avLst/>
          </a:prstGeom>
          <a:noFill/>
          <a:ln w="19050" cap="flat" cmpd="sng">
            <a:solidFill>
              <a:schemeClr val="dk2"/>
            </a:solidFill>
            <a:prstDash val="solid"/>
            <a:round/>
            <a:headEnd type="none" w="med" len="med"/>
            <a:tailEnd type="triangle" w="med" len="med"/>
          </a:ln>
        </p:spPr>
      </p:cxnSp>
      <p:sp>
        <p:nvSpPr>
          <p:cNvPr id="101" name="Google Shape;101;p14"/>
          <p:cNvSpPr txBox="1"/>
          <p:nvPr/>
        </p:nvSpPr>
        <p:spPr>
          <a:xfrm>
            <a:off x="108525" y="3121810"/>
            <a:ext cx="2171400" cy="738633"/>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Security measure (Door lock)</a:t>
            </a:r>
            <a:endParaRPr sz="1800" dirty="0">
              <a:latin typeface="Lato"/>
              <a:ea typeface="Lato"/>
              <a:cs typeface="Lato"/>
              <a:sym typeface="Lato"/>
            </a:endParaRPr>
          </a:p>
        </p:txBody>
      </p:sp>
      <p:sp>
        <p:nvSpPr>
          <p:cNvPr id="102" name="Google Shape;102;p14"/>
          <p:cNvSpPr txBox="1"/>
          <p:nvPr/>
        </p:nvSpPr>
        <p:spPr>
          <a:xfrm>
            <a:off x="586250" y="11224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03" name="Google Shape;10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5" name="TextBox 4">
            <a:extLst>
              <a:ext uri="{FF2B5EF4-FFF2-40B4-BE49-F238E27FC236}">
                <a16:creationId xmlns:a16="http://schemas.microsoft.com/office/drawing/2014/main" id="{D5B1A068-878D-ECAA-CE3A-488C94447AFE}"/>
              </a:ext>
            </a:extLst>
          </p:cNvPr>
          <p:cNvSpPr txBox="1"/>
          <p:nvPr/>
        </p:nvSpPr>
        <p:spPr>
          <a:xfrm>
            <a:off x="335280" y="686435"/>
            <a:ext cx="4716780" cy="461665"/>
          </a:xfrm>
          <a:prstGeom prst="rect">
            <a:avLst/>
          </a:prstGeom>
          <a:noFill/>
        </p:spPr>
        <p:txBody>
          <a:bodyPr wrap="square" rtlCol="0">
            <a:spAutoFit/>
          </a:bodyPr>
          <a:lstStyle/>
          <a:p>
            <a:r>
              <a:rPr lang="en-US" sz="2400" b="1" dirty="0">
                <a:latin typeface="Raleway" pitchFamily="2" charset="0"/>
              </a:rPr>
              <a:t>Motivation: Container Issues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2" presetClass="entr" presetSubtype="2"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000"/>
                                        <p:tgtEl>
                                          <p:spTgt spid="1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2" name="Google Shape;412;p42"/>
          <p:cNvSpPr txBox="1"/>
          <p:nvPr/>
        </p:nvSpPr>
        <p:spPr>
          <a:xfrm>
            <a:off x="100075" y="3057450"/>
            <a:ext cx="321015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a:t>
            </a:r>
            <a:r>
              <a:rPr lang="en" baseline="-25000" dirty="0">
                <a:latin typeface="Lato"/>
                <a:ea typeface="Lato"/>
                <a:cs typeface="Lato"/>
                <a:sym typeface="Lato"/>
              </a:rPr>
              <a:t>1</a:t>
            </a:r>
            <a:r>
              <a:rPr lang="en" dirty="0">
                <a:latin typeface="Lato"/>
                <a:ea typeface="Lato"/>
                <a:cs typeface="Lato"/>
                <a:sym typeface="Lato"/>
              </a:rPr>
              <a:t>-S</a:t>
            </a:r>
            <a:r>
              <a:rPr lang="en" baseline="-25000" dirty="0">
                <a:latin typeface="Lato"/>
                <a:ea typeface="Lato"/>
                <a:cs typeface="Lato"/>
                <a:sym typeface="Lato"/>
              </a:rPr>
              <a:t>2</a:t>
            </a:r>
            <a:r>
              <a:rPr lang="en" dirty="0">
                <a:latin typeface="Lato"/>
                <a:ea typeface="Lato"/>
                <a:cs typeface="Lato"/>
                <a:sym typeface="Lato"/>
              </a:rPr>
              <a:t>-S</a:t>
            </a:r>
            <a:r>
              <a:rPr lang="en" baseline="-25000" dirty="0">
                <a:latin typeface="Lato"/>
                <a:ea typeface="Lato"/>
                <a:cs typeface="Lato"/>
                <a:sym typeface="Lato"/>
              </a:rPr>
              <a:t>3</a:t>
            </a:r>
            <a:r>
              <a:rPr lang="en" dirty="0">
                <a:latin typeface="Lato"/>
                <a:ea typeface="Lato"/>
                <a:cs typeface="Lato"/>
                <a:sym typeface="Lato"/>
              </a:rPr>
              <a:t>-S</a:t>
            </a:r>
            <a:r>
              <a:rPr lang="en" baseline="-25000" dirty="0">
                <a:latin typeface="Lato"/>
                <a:ea typeface="Lato"/>
                <a:cs typeface="Lato"/>
                <a:sym typeface="Lato"/>
              </a:rPr>
              <a:t>4</a:t>
            </a:r>
            <a:r>
              <a:rPr lang="en" dirty="0">
                <a:latin typeface="Lato"/>
                <a:ea typeface="Lato"/>
                <a:cs typeface="Lato"/>
                <a:sym typeface="Lato"/>
              </a:rPr>
              <a:t>-S</a:t>
            </a:r>
            <a:r>
              <a:rPr lang="en" baseline="-25000" dirty="0">
                <a:latin typeface="Lato"/>
                <a:ea typeface="Lato"/>
                <a:cs typeface="Lato"/>
                <a:sym typeface="Lato"/>
              </a:rPr>
              <a:t>5</a:t>
            </a:r>
            <a:r>
              <a:rPr lang="en" dirty="0">
                <a:latin typeface="Lato"/>
                <a:ea typeface="Lato"/>
                <a:cs typeface="Lato"/>
                <a:sym typeface="Lato"/>
              </a:rPr>
              <a:t>-S</a:t>
            </a:r>
            <a:r>
              <a:rPr lang="en" baseline="-25000" dirty="0">
                <a:latin typeface="Lato"/>
                <a:ea typeface="Lato"/>
                <a:cs typeface="Lato"/>
                <a:sym typeface="Lato"/>
              </a:rPr>
              <a:t>6</a:t>
            </a:r>
            <a:r>
              <a:rPr lang="en" dirty="0">
                <a:latin typeface="Lato"/>
                <a:ea typeface="Lato"/>
                <a:cs typeface="Lato"/>
                <a:sym typeface="Lato"/>
              </a:rPr>
              <a:t>-S</a:t>
            </a:r>
            <a:r>
              <a:rPr lang="en" baseline="-25000" dirty="0">
                <a:latin typeface="Lato"/>
                <a:ea typeface="Lato"/>
                <a:cs typeface="Lato"/>
                <a:sym typeface="Lato"/>
              </a:rPr>
              <a:t>7</a:t>
            </a:r>
            <a:r>
              <a:rPr lang="en" dirty="0">
                <a:latin typeface="Lato"/>
                <a:ea typeface="Lato"/>
                <a:cs typeface="Lato"/>
                <a:sym typeface="Lato"/>
              </a:rPr>
              <a:t>-S</a:t>
            </a:r>
            <a:r>
              <a:rPr lang="en" baseline="-25000" dirty="0">
                <a:latin typeface="Lato"/>
                <a:ea typeface="Lato"/>
                <a:cs typeface="Lato"/>
                <a:sym typeface="Lato"/>
              </a:rPr>
              <a:t>8</a:t>
            </a:r>
            <a:r>
              <a:rPr lang="en" dirty="0">
                <a:latin typeface="Lato"/>
                <a:ea typeface="Lato"/>
                <a:cs typeface="Lato"/>
                <a:sym typeface="Lato"/>
              </a:rPr>
              <a:t>-S</a:t>
            </a:r>
            <a:r>
              <a:rPr lang="en" baseline="-25000" dirty="0">
                <a:latin typeface="Lato"/>
                <a:ea typeface="Lato"/>
                <a:cs typeface="Lato"/>
                <a:sym typeface="Lato"/>
              </a:rPr>
              <a:t>9</a:t>
            </a:r>
            <a:r>
              <a:rPr lang="en" dirty="0">
                <a:latin typeface="Lato"/>
                <a:ea typeface="Lato"/>
                <a:cs typeface="Lato"/>
                <a:sym typeface="Lato"/>
              </a:rPr>
              <a:t>-S</a:t>
            </a:r>
            <a:r>
              <a:rPr lang="en" baseline="-25000" dirty="0">
                <a:latin typeface="Lato"/>
                <a:ea typeface="Lato"/>
                <a:cs typeface="Lato"/>
                <a:sym typeface="Lato"/>
              </a:rPr>
              <a:t>10</a:t>
            </a:r>
            <a:r>
              <a:rPr lang="en" dirty="0">
                <a:latin typeface="Lato"/>
                <a:ea typeface="Lato"/>
                <a:cs typeface="Lato"/>
                <a:sym typeface="Lato"/>
              </a:rPr>
              <a:t>-S</a:t>
            </a:r>
            <a:r>
              <a:rPr lang="en" baseline="-25000" dirty="0">
                <a:latin typeface="Lato"/>
                <a:ea typeface="Lato"/>
                <a:cs typeface="Lato"/>
                <a:sym typeface="Lato"/>
              </a:rPr>
              <a:t>11</a:t>
            </a:r>
            <a:r>
              <a:rPr lang="en" dirty="0">
                <a:latin typeface="Lato"/>
                <a:ea typeface="Lato"/>
                <a:cs typeface="Lato"/>
                <a:sym typeface="Lato"/>
              </a:rPr>
              <a:t> … S</a:t>
            </a:r>
            <a:r>
              <a:rPr lang="en" baseline="-25000" dirty="0">
                <a:latin typeface="Lato"/>
                <a:ea typeface="Lato"/>
                <a:cs typeface="Lato"/>
                <a:sym typeface="Lato"/>
              </a:rPr>
              <a:t>n</a:t>
            </a:r>
            <a:endParaRPr baseline="-25000" dirty="0">
              <a:latin typeface="Lato"/>
              <a:ea typeface="Lato"/>
              <a:cs typeface="Lato"/>
              <a:sym typeface="Lato"/>
            </a:endParaRPr>
          </a:p>
        </p:txBody>
      </p:sp>
      <p:cxnSp>
        <p:nvCxnSpPr>
          <p:cNvPr id="414" name="Google Shape;414;p42"/>
          <p:cNvCxnSpPr>
            <a:cxnSpLocks/>
            <a:stCxn id="412" idx="3"/>
          </p:cNvCxnSpPr>
          <p:nvPr/>
        </p:nvCxnSpPr>
        <p:spPr>
          <a:xfrm>
            <a:off x="3310225" y="3257550"/>
            <a:ext cx="221549" cy="9075"/>
          </a:xfrm>
          <a:prstGeom prst="straightConnector1">
            <a:avLst/>
          </a:prstGeom>
          <a:noFill/>
          <a:ln w="19050" cap="flat" cmpd="sng">
            <a:solidFill>
              <a:schemeClr val="dk2"/>
            </a:solidFill>
            <a:prstDash val="solid"/>
            <a:round/>
            <a:headEnd type="none" w="med" len="med"/>
            <a:tailEnd type="triangle" w="med" len="med"/>
          </a:ln>
        </p:spPr>
      </p:cxnSp>
      <p:pic>
        <p:nvPicPr>
          <p:cNvPr id="415" name="Google Shape;415;p42"/>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16" name="Google Shape;416;p42"/>
          <p:cNvSpPr txBox="1"/>
          <p:nvPr/>
        </p:nvSpPr>
        <p:spPr>
          <a:xfrm>
            <a:off x="4556400" y="39106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already exists in benign sequence dataset, increase this    sequence count by 1</a:t>
            </a:r>
            <a:endParaRPr>
              <a:latin typeface="Lato"/>
              <a:ea typeface="Lato"/>
              <a:cs typeface="Lato"/>
              <a:sym typeface="Lato"/>
            </a:endParaRPr>
          </a:p>
        </p:txBody>
      </p:sp>
      <p:sp>
        <p:nvSpPr>
          <p:cNvPr id="417" name="Google Shape;417;p42"/>
          <p:cNvSpPr txBox="1"/>
          <p:nvPr/>
        </p:nvSpPr>
        <p:spPr>
          <a:xfrm>
            <a:off x="4527800" y="19268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18" name="Google Shape;418;p42"/>
          <p:cNvCxnSpPr>
            <a:cxnSpLocks/>
            <a:endCxn id="417" idx="1"/>
          </p:cNvCxnSpPr>
          <p:nvPr/>
        </p:nvCxnSpPr>
        <p:spPr>
          <a:xfrm flipV="1">
            <a:off x="3947112" y="2342525"/>
            <a:ext cx="580688" cy="724000"/>
          </a:xfrm>
          <a:prstGeom prst="straightConnector1">
            <a:avLst/>
          </a:prstGeom>
          <a:noFill/>
          <a:ln w="19050" cap="flat" cmpd="sng">
            <a:solidFill>
              <a:schemeClr val="dk2"/>
            </a:solidFill>
            <a:prstDash val="solid"/>
            <a:round/>
            <a:headEnd type="none" w="med" len="med"/>
            <a:tailEnd type="triangle" w="med" len="med"/>
          </a:ln>
        </p:spPr>
      </p:cxnSp>
      <p:cxnSp>
        <p:nvCxnSpPr>
          <p:cNvPr id="419" name="Google Shape;419;p42"/>
          <p:cNvCxnSpPr>
            <a:cxnSpLocks/>
            <a:endCxn id="416" idx="1"/>
          </p:cNvCxnSpPr>
          <p:nvPr/>
        </p:nvCxnSpPr>
        <p:spPr>
          <a:xfrm>
            <a:off x="3947112" y="3466725"/>
            <a:ext cx="609288" cy="859600"/>
          </a:xfrm>
          <a:prstGeom prst="straightConnector1">
            <a:avLst/>
          </a:prstGeom>
          <a:noFill/>
          <a:ln w="19050" cap="flat" cmpd="sng">
            <a:solidFill>
              <a:schemeClr val="dk2"/>
            </a:solidFill>
            <a:prstDash val="solid"/>
            <a:round/>
            <a:headEnd type="none" w="med" len="med"/>
            <a:tailEnd type="triangle" w="med" len="med"/>
          </a:ln>
        </p:spPr>
      </p:cxnSp>
      <p:cxnSp>
        <p:nvCxnSpPr>
          <p:cNvPr id="420" name="Google Shape;420;p42"/>
          <p:cNvCxnSpPr>
            <a:stCxn id="416" idx="3"/>
            <a:endCxn id="415" idx="2"/>
          </p:cNvCxnSpPr>
          <p:nvPr/>
        </p:nvCxnSpPr>
        <p:spPr>
          <a:xfrm rot="10800000" flipH="1">
            <a:off x="7780800" y="3865225"/>
            <a:ext cx="655200" cy="461100"/>
          </a:xfrm>
          <a:prstGeom prst="straightConnector1">
            <a:avLst/>
          </a:prstGeom>
          <a:noFill/>
          <a:ln w="19050" cap="flat" cmpd="sng">
            <a:solidFill>
              <a:schemeClr val="dk2"/>
            </a:solidFill>
            <a:prstDash val="solid"/>
            <a:round/>
            <a:headEnd type="none" w="med" len="med"/>
            <a:tailEnd type="triangle" w="med" len="med"/>
          </a:ln>
        </p:spPr>
      </p:cxnSp>
      <p:cxnSp>
        <p:nvCxnSpPr>
          <p:cNvPr id="421" name="Google Shape;421;p42"/>
          <p:cNvCxnSpPr>
            <a:stCxn id="417" idx="3"/>
            <a:endCxn id="415" idx="0"/>
          </p:cNvCxnSpPr>
          <p:nvPr/>
        </p:nvCxnSpPr>
        <p:spPr>
          <a:xfrm>
            <a:off x="7752200" y="2342525"/>
            <a:ext cx="684000" cy="307200"/>
          </a:xfrm>
          <a:prstGeom prst="straightConnector1">
            <a:avLst/>
          </a:prstGeom>
          <a:noFill/>
          <a:ln w="19050" cap="flat" cmpd="sng">
            <a:solidFill>
              <a:schemeClr val="dk2"/>
            </a:solidFill>
            <a:prstDash val="solid"/>
            <a:round/>
            <a:headEnd type="none" w="med" len="med"/>
            <a:tailEnd type="triangle" w="med" len="med"/>
          </a:ln>
        </p:spPr>
      </p:cxnSp>
      <p:sp>
        <p:nvSpPr>
          <p:cNvPr id="422" name="Google Shape;422;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3" name="Google Shape;385;p40">
            <a:extLst>
              <a:ext uri="{FF2B5EF4-FFF2-40B4-BE49-F238E27FC236}">
                <a16:creationId xmlns:a16="http://schemas.microsoft.com/office/drawing/2014/main" id="{A0E0994E-9A9A-0969-2F72-F7A1E4F9294B}"/>
              </a:ext>
            </a:extLst>
          </p:cNvPr>
          <p:cNvSpPr txBox="1"/>
          <p:nvPr/>
        </p:nvSpPr>
        <p:spPr>
          <a:xfrm>
            <a:off x="3188600" y="1332225"/>
            <a:ext cx="1987500" cy="461635"/>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BoSC technique</a:t>
            </a:r>
            <a:endParaRPr sz="1800" dirty="0">
              <a:latin typeface="Lato"/>
              <a:ea typeface="Lato"/>
              <a:cs typeface="Lato"/>
              <a:sym typeface="Lato"/>
            </a:endParaRPr>
          </a:p>
        </p:txBody>
      </p:sp>
      <p:sp>
        <p:nvSpPr>
          <p:cNvPr id="4" name="Google Shape;389;p40">
            <a:extLst>
              <a:ext uri="{FF2B5EF4-FFF2-40B4-BE49-F238E27FC236}">
                <a16:creationId xmlns:a16="http://schemas.microsoft.com/office/drawing/2014/main" id="{3BB48AFC-06FF-085A-D0B9-52FA2E2A3483}"/>
              </a:ext>
            </a:extLst>
          </p:cNvPr>
          <p:cNvSpPr txBox="1"/>
          <p:nvPr/>
        </p:nvSpPr>
        <p:spPr>
          <a:xfrm>
            <a:off x="745850" y="837885"/>
            <a:ext cx="7709550" cy="430857"/>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Lato"/>
                <a:ea typeface="Lato"/>
                <a:cs typeface="Lato"/>
                <a:sym typeface="Lato"/>
              </a:rPr>
              <a:t>   Designing syscall parameter blueprint  to detect malicious code injection</a:t>
            </a:r>
            <a:endParaRPr sz="1600" dirty="0">
              <a:latin typeface="Lato"/>
              <a:ea typeface="Lato"/>
              <a:cs typeface="Lato"/>
              <a:sym typeface="Lato"/>
            </a:endParaRPr>
          </a:p>
        </p:txBody>
      </p:sp>
      <p:sp>
        <p:nvSpPr>
          <p:cNvPr id="5" name="Google Shape;397;p41">
            <a:extLst>
              <a:ext uri="{FF2B5EF4-FFF2-40B4-BE49-F238E27FC236}">
                <a16:creationId xmlns:a16="http://schemas.microsoft.com/office/drawing/2014/main" id="{FBF8242E-D21B-74DD-B8EC-0055E9FD197E}"/>
              </a:ext>
            </a:extLst>
          </p:cNvPr>
          <p:cNvSpPr txBox="1"/>
          <p:nvPr/>
        </p:nvSpPr>
        <p:spPr>
          <a:xfrm>
            <a:off x="3531774" y="3066525"/>
            <a:ext cx="86242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a:t>
            </a:r>
            <a:r>
              <a:rPr lang="en" baseline="-25000" dirty="0">
                <a:latin typeface="Lato"/>
                <a:ea typeface="Lato"/>
                <a:cs typeface="Lato"/>
                <a:sym typeface="Lato"/>
              </a:rPr>
              <a:t>1</a:t>
            </a:r>
            <a:r>
              <a:rPr lang="en" dirty="0">
                <a:latin typeface="Lato"/>
                <a:ea typeface="Lato"/>
                <a:cs typeface="Lato"/>
                <a:sym typeface="Lato"/>
              </a:rPr>
              <a:t>-S</a:t>
            </a:r>
            <a:r>
              <a:rPr lang="en" baseline="-25000" dirty="0">
                <a:latin typeface="Lato"/>
                <a:ea typeface="Lato"/>
                <a:cs typeface="Lato"/>
                <a:sym typeface="Lato"/>
              </a:rPr>
              <a:t>2</a:t>
            </a:r>
            <a:r>
              <a:rPr lang="en" dirty="0">
                <a:latin typeface="Lato"/>
                <a:ea typeface="Lato"/>
                <a:cs typeface="Lato"/>
                <a:sym typeface="Lato"/>
              </a:rPr>
              <a:t>-S</a:t>
            </a:r>
            <a:r>
              <a:rPr lang="en" baseline="-25000" dirty="0">
                <a:latin typeface="Lato"/>
                <a:ea typeface="Lato"/>
                <a:cs typeface="Lato"/>
                <a:sym typeface="Lato"/>
              </a:rPr>
              <a:t>3</a:t>
            </a:r>
            <a:endParaRPr baseline="-25000" dirty="0">
              <a:latin typeface="Lato"/>
              <a:ea typeface="Lato"/>
              <a:cs typeface="Lato"/>
              <a:sym typeface="Lato"/>
            </a:endParaRPr>
          </a:p>
        </p:txBody>
      </p:sp>
      <p:sp>
        <p:nvSpPr>
          <p:cNvPr id="6" name="Google Shape;395;p41">
            <a:extLst>
              <a:ext uri="{FF2B5EF4-FFF2-40B4-BE49-F238E27FC236}">
                <a16:creationId xmlns:a16="http://schemas.microsoft.com/office/drawing/2014/main" id="{5A3A5611-2AF8-DCC3-A55A-DEBF10A5DB64}"/>
              </a:ext>
            </a:extLst>
          </p:cNvPr>
          <p:cNvSpPr/>
          <p:nvPr/>
        </p:nvSpPr>
        <p:spPr>
          <a:xfrm>
            <a:off x="188425" y="2968050"/>
            <a:ext cx="629100" cy="5790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84EC4B6F-55B9-315B-A985-846300E36EDF}"/>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5 (Contd.)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1" name="Google Shape;431;p43"/>
          <p:cNvSpPr txBox="1"/>
          <p:nvPr/>
        </p:nvSpPr>
        <p:spPr>
          <a:xfrm>
            <a:off x="100075" y="3057450"/>
            <a:ext cx="321015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t>
            </a:r>
            <a:r>
              <a:rPr lang="en" baseline="-25000">
                <a:latin typeface="Lato"/>
                <a:ea typeface="Lato"/>
                <a:cs typeface="Lato"/>
                <a:sym typeface="Lato"/>
              </a:rPr>
              <a:t>1</a:t>
            </a:r>
            <a:r>
              <a:rPr lang="en">
                <a:latin typeface="Lato"/>
                <a:ea typeface="Lato"/>
                <a:cs typeface="Lato"/>
                <a:sym typeface="Lato"/>
              </a:rPr>
              <a:t>-S</a:t>
            </a:r>
            <a:r>
              <a:rPr lang="en" baseline="-25000">
                <a:latin typeface="Lato"/>
                <a:ea typeface="Lato"/>
                <a:cs typeface="Lato"/>
                <a:sym typeface="Lato"/>
              </a:rPr>
              <a:t>2</a:t>
            </a:r>
            <a:r>
              <a:rPr lang="en">
                <a:latin typeface="Lato"/>
                <a:ea typeface="Lato"/>
                <a:cs typeface="Lato"/>
                <a:sym typeface="Lato"/>
              </a:rPr>
              <a:t>-S</a:t>
            </a:r>
            <a:r>
              <a:rPr lang="en" baseline="-25000">
                <a:latin typeface="Lato"/>
                <a:ea typeface="Lato"/>
                <a:cs typeface="Lato"/>
                <a:sym typeface="Lato"/>
              </a:rPr>
              <a:t>3</a:t>
            </a:r>
            <a:r>
              <a:rPr lang="en">
                <a:latin typeface="Lato"/>
                <a:ea typeface="Lato"/>
                <a:cs typeface="Lato"/>
                <a:sym typeface="Lato"/>
              </a:rPr>
              <a:t>-S</a:t>
            </a:r>
            <a:r>
              <a:rPr lang="en" baseline="-25000">
                <a:latin typeface="Lato"/>
                <a:ea typeface="Lato"/>
                <a:cs typeface="Lato"/>
                <a:sym typeface="Lato"/>
              </a:rPr>
              <a:t>4</a:t>
            </a:r>
            <a:r>
              <a:rPr lang="en">
                <a:latin typeface="Lato"/>
                <a:ea typeface="Lato"/>
                <a:cs typeface="Lato"/>
                <a:sym typeface="Lato"/>
              </a:rPr>
              <a:t>-S</a:t>
            </a:r>
            <a:r>
              <a:rPr lang="en" baseline="-25000">
                <a:latin typeface="Lato"/>
                <a:ea typeface="Lato"/>
                <a:cs typeface="Lato"/>
                <a:sym typeface="Lato"/>
              </a:rPr>
              <a:t>5</a:t>
            </a:r>
            <a:r>
              <a:rPr lang="en">
                <a:latin typeface="Lato"/>
                <a:ea typeface="Lato"/>
                <a:cs typeface="Lato"/>
                <a:sym typeface="Lato"/>
              </a:rPr>
              <a:t>-S</a:t>
            </a:r>
            <a:r>
              <a:rPr lang="en" baseline="-25000">
                <a:latin typeface="Lato"/>
                <a:ea typeface="Lato"/>
                <a:cs typeface="Lato"/>
                <a:sym typeface="Lato"/>
              </a:rPr>
              <a:t>6</a:t>
            </a:r>
            <a:r>
              <a:rPr lang="en">
                <a:latin typeface="Lato"/>
                <a:ea typeface="Lato"/>
                <a:cs typeface="Lato"/>
                <a:sym typeface="Lato"/>
              </a:rPr>
              <a:t>-S</a:t>
            </a:r>
            <a:r>
              <a:rPr lang="en" baseline="-25000">
                <a:latin typeface="Lato"/>
                <a:ea typeface="Lato"/>
                <a:cs typeface="Lato"/>
                <a:sym typeface="Lato"/>
              </a:rPr>
              <a:t>7</a:t>
            </a:r>
            <a:r>
              <a:rPr lang="en">
                <a:latin typeface="Lato"/>
                <a:ea typeface="Lato"/>
                <a:cs typeface="Lato"/>
                <a:sym typeface="Lato"/>
              </a:rPr>
              <a:t>-S</a:t>
            </a:r>
            <a:r>
              <a:rPr lang="en" baseline="-25000">
                <a:latin typeface="Lato"/>
                <a:ea typeface="Lato"/>
                <a:cs typeface="Lato"/>
                <a:sym typeface="Lato"/>
              </a:rPr>
              <a:t>8</a:t>
            </a:r>
            <a:r>
              <a:rPr lang="en">
                <a:latin typeface="Lato"/>
                <a:ea typeface="Lato"/>
                <a:cs typeface="Lato"/>
                <a:sym typeface="Lato"/>
              </a:rPr>
              <a:t>-S</a:t>
            </a:r>
            <a:r>
              <a:rPr lang="en" baseline="-25000">
                <a:latin typeface="Lato"/>
                <a:ea typeface="Lato"/>
                <a:cs typeface="Lato"/>
                <a:sym typeface="Lato"/>
              </a:rPr>
              <a:t>9</a:t>
            </a:r>
            <a:r>
              <a:rPr lang="en">
                <a:latin typeface="Lato"/>
                <a:ea typeface="Lato"/>
                <a:cs typeface="Lato"/>
                <a:sym typeface="Lato"/>
              </a:rPr>
              <a:t>-S</a:t>
            </a:r>
            <a:r>
              <a:rPr lang="en" baseline="-25000">
                <a:latin typeface="Lato"/>
                <a:ea typeface="Lato"/>
                <a:cs typeface="Lato"/>
                <a:sym typeface="Lato"/>
              </a:rPr>
              <a:t>10</a:t>
            </a:r>
            <a:r>
              <a:rPr lang="en">
                <a:latin typeface="Lato"/>
                <a:ea typeface="Lato"/>
                <a:cs typeface="Lato"/>
                <a:sym typeface="Lato"/>
              </a:rPr>
              <a:t>-S</a:t>
            </a:r>
            <a:r>
              <a:rPr lang="en" baseline="-25000">
                <a:latin typeface="Lato"/>
                <a:ea typeface="Lato"/>
                <a:cs typeface="Lato"/>
                <a:sym typeface="Lato"/>
              </a:rPr>
              <a:t>11</a:t>
            </a:r>
            <a:r>
              <a:rPr lang="en">
                <a:latin typeface="Lato"/>
                <a:ea typeface="Lato"/>
                <a:cs typeface="Lato"/>
                <a:sym typeface="Lato"/>
              </a:rPr>
              <a:t> … S</a:t>
            </a:r>
            <a:r>
              <a:rPr lang="en" baseline="-25000">
                <a:latin typeface="Lato"/>
                <a:ea typeface="Lato"/>
                <a:cs typeface="Lato"/>
                <a:sym typeface="Lato"/>
              </a:rPr>
              <a:t>n</a:t>
            </a:r>
            <a:endParaRPr baseline="-25000">
              <a:latin typeface="Lato"/>
              <a:ea typeface="Lato"/>
              <a:cs typeface="Lato"/>
              <a:sym typeface="Lato"/>
            </a:endParaRPr>
          </a:p>
        </p:txBody>
      </p:sp>
      <p:sp>
        <p:nvSpPr>
          <p:cNvPr id="432" name="Google Shape;432;p43"/>
          <p:cNvSpPr txBox="1"/>
          <p:nvPr/>
        </p:nvSpPr>
        <p:spPr>
          <a:xfrm>
            <a:off x="3531774" y="3066525"/>
            <a:ext cx="817975"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a:t>
            </a:r>
            <a:r>
              <a:rPr lang="en" baseline="-25000">
                <a:latin typeface="Lato"/>
                <a:ea typeface="Lato"/>
                <a:cs typeface="Lato"/>
                <a:sym typeface="Lato"/>
              </a:rPr>
              <a:t>2</a:t>
            </a:r>
            <a:r>
              <a:rPr lang="en">
                <a:latin typeface="Lato"/>
                <a:ea typeface="Lato"/>
                <a:cs typeface="Lato"/>
                <a:sym typeface="Lato"/>
              </a:rPr>
              <a:t>-S</a:t>
            </a:r>
            <a:r>
              <a:rPr lang="en" baseline="-25000">
                <a:latin typeface="Lato"/>
                <a:ea typeface="Lato"/>
                <a:cs typeface="Lato"/>
                <a:sym typeface="Lato"/>
              </a:rPr>
              <a:t>3</a:t>
            </a:r>
            <a:r>
              <a:rPr lang="en">
                <a:latin typeface="Lato"/>
                <a:ea typeface="Lato"/>
                <a:cs typeface="Lato"/>
                <a:sym typeface="Lato"/>
              </a:rPr>
              <a:t>-S</a:t>
            </a:r>
            <a:r>
              <a:rPr lang="en" baseline="-25000">
                <a:latin typeface="Lato"/>
                <a:ea typeface="Lato"/>
                <a:cs typeface="Lato"/>
                <a:sym typeface="Lato"/>
              </a:rPr>
              <a:t>4</a:t>
            </a:r>
            <a:endParaRPr baseline="-25000">
              <a:latin typeface="Lato"/>
              <a:ea typeface="Lato"/>
              <a:cs typeface="Lato"/>
              <a:sym typeface="Lato"/>
            </a:endParaRPr>
          </a:p>
        </p:txBody>
      </p:sp>
      <p:cxnSp>
        <p:nvCxnSpPr>
          <p:cNvPr id="433" name="Google Shape;433;p43"/>
          <p:cNvCxnSpPr>
            <a:cxnSpLocks/>
            <a:stCxn id="431" idx="3"/>
            <a:endCxn id="432" idx="1"/>
          </p:cNvCxnSpPr>
          <p:nvPr/>
        </p:nvCxnSpPr>
        <p:spPr>
          <a:xfrm>
            <a:off x="3310225" y="3257550"/>
            <a:ext cx="221549" cy="9075"/>
          </a:xfrm>
          <a:prstGeom prst="straightConnector1">
            <a:avLst/>
          </a:prstGeom>
          <a:noFill/>
          <a:ln w="19050" cap="flat" cmpd="sng">
            <a:solidFill>
              <a:schemeClr val="dk2"/>
            </a:solidFill>
            <a:prstDash val="solid"/>
            <a:round/>
            <a:headEnd type="none" w="med" len="med"/>
            <a:tailEnd type="triangle" w="med" len="med"/>
          </a:ln>
        </p:spPr>
      </p:cxnSp>
      <p:pic>
        <p:nvPicPr>
          <p:cNvPr id="434" name="Google Shape;434;p43"/>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35" name="Google Shape;435;p43"/>
          <p:cNvSpPr txBox="1"/>
          <p:nvPr/>
        </p:nvSpPr>
        <p:spPr>
          <a:xfrm>
            <a:off x="4556400" y="39106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already exists in benign sequence dataset, increase this    sequence count by 1</a:t>
            </a:r>
            <a:endParaRPr>
              <a:latin typeface="Lato"/>
              <a:ea typeface="Lato"/>
              <a:cs typeface="Lato"/>
              <a:sym typeface="Lato"/>
            </a:endParaRPr>
          </a:p>
        </p:txBody>
      </p:sp>
      <p:sp>
        <p:nvSpPr>
          <p:cNvPr id="436" name="Google Shape;436;p43"/>
          <p:cNvSpPr txBox="1"/>
          <p:nvPr/>
        </p:nvSpPr>
        <p:spPr>
          <a:xfrm>
            <a:off x="4527800" y="1926875"/>
            <a:ext cx="32244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37" name="Google Shape;437;p43"/>
          <p:cNvCxnSpPr>
            <a:cxnSpLocks/>
            <a:stCxn id="432" idx="0"/>
            <a:endCxn id="436" idx="1"/>
          </p:cNvCxnSpPr>
          <p:nvPr/>
        </p:nvCxnSpPr>
        <p:spPr>
          <a:xfrm flipV="1">
            <a:off x="3940762" y="2342525"/>
            <a:ext cx="587038" cy="724000"/>
          </a:xfrm>
          <a:prstGeom prst="straightConnector1">
            <a:avLst/>
          </a:prstGeom>
          <a:noFill/>
          <a:ln w="19050" cap="flat" cmpd="sng">
            <a:solidFill>
              <a:schemeClr val="dk2"/>
            </a:solidFill>
            <a:prstDash val="solid"/>
            <a:round/>
            <a:headEnd type="none" w="med" len="med"/>
            <a:tailEnd type="triangle" w="med" len="med"/>
          </a:ln>
        </p:spPr>
      </p:cxnSp>
      <p:cxnSp>
        <p:nvCxnSpPr>
          <p:cNvPr id="438" name="Google Shape;438;p43"/>
          <p:cNvCxnSpPr>
            <a:cxnSpLocks/>
            <a:stCxn id="432" idx="2"/>
            <a:endCxn id="435" idx="1"/>
          </p:cNvCxnSpPr>
          <p:nvPr/>
        </p:nvCxnSpPr>
        <p:spPr>
          <a:xfrm>
            <a:off x="3940762" y="3466725"/>
            <a:ext cx="615638" cy="859600"/>
          </a:xfrm>
          <a:prstGeom prst="straightConnector1">
            <a:avLst/>
          </a:prstGeom>
          <a:noFill/>
          <a:ln w="19050" cap="flat" cmpd="sng">
            <a:solidFill>
              <a:schemeClr val="dk2"/>
            </a:solidFill>
            <a:prstDash val="solid"/>
            <a:round/>
            <a:headEnd type="none" w="med" len="med"/>
            <a:tailEnd type="triangle" w="med" len="med"/>
          </a:ln>
        </p:spPr>
      </p:cxnSp>
      <p:cxnSp>
        <p:nvCxnSpPr>
          <p:cNvPr id="439" name="Google Shape;439;p43"/>
          <p:cNvCxnSpPr>
            <a:stCxn id="435" idx="3"/>
            <a:endCxn id="434" idx="2"/>
          </p:cNvCxnSpPr>
          <p:nvPr/>
        </p:nvCxnSpPr>
        <p:spPr>
          <a:xfrm rot="10800000" flipH="1">
            <a:off x="7780800" y="3865225"/>
            <a:ext cx="655200" cy="461100"/>
          </a:xfrm>
          <a:prstGeom prst="straightConnector1">
            <a:avLst/>
          </a:prstGeom>
          <a:noFill/>
          <a:ln w="19050" cap="flat" cmpd="sng">
            <a:solidFill>
              <a:schemeClr val="dk2"/>
            </a:solidFill>
            <a:prstDash val="solid"/>
            <a:round/>
            <a:headEnd type="none" w="med" len="med"/>
            <a:tailEnd type="triangle" w="med" len="med"/>
          </a:ln>
        </p:spPr>
      </p:cxnSp>
      <p:cxnSp>
        <p:nvCxnSpPr>
          <p:cNvPr id="440" name="Google Shape;440;p43"/>
          <p:cNvCxnSpPr>
            <a:stCxn id="436" idx="3"/>
            <a:endCxn id="434" idx="0"/>
          </p:cNvCxnSpPr>
          <p:nvPr/>
        </p:nvCxnSpPr>
        <p:spPr>
          <a:xfrm>
            <a:off x="7752200" y="2342525"/>
            <a:ext cx="684000" cy="307200"/>
          </a:xfrm>
          <a:prstGeom prst="straightConnector1">
            <a:avLst/>
          </a:prstGeom>
          <a:noFill/>
          <a:ln w="19050" cap="flat" cmpd="sng">
            <a:solidFill>
              <a:schemeClr val="dk2"/>
            </a:solidFill>
            <a:prstDash val="solid"/>
            <a:round/>
            <a:headEnd type="none" w="med" len="med"/>
            <a:tailEnd type="triangle" w="med" len="med"/>
          </a:ln>
        </p:spPr>
      </p:cxnSp>
      <p:sp>
        <p:nvSpPr>
          <p:cNvPr id="441" name="Google Shape;441;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3" name="Google Shape;385;p40">
            <a:extLst>
              <a:ext uri="{FF2B5EF4-FFF2-40B4-BE49-F238E27FC236}">
                <a16:creationId xmlns:a16="http://schemas.microsoft.com/office/drawing/2014/main" id="{422D01D5-FA26-6720-3B1D-665E1481B6FB}"/>
              </a:ext>
            </a:extLst>
          </p:cNvPr>
          <p:cNvSpPr txBox="1"/>
          <p:nvPr/>
        </p:nvSpPr>
        <p:spPr>
          <a:xfrm>
            <a:off x="3188600" y="1332225"/>
            <a:ext cx="1987500" cy="461635"/>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BoSC technique</a:t>
            </a:r>
            <a:endParaRPr sz="1800" dirty="0">
              <a:latin typeface="Lato"/>
              <a:ea typeface="Lato"/>
              <a:cs typeface="Lato"/>
              <a:sym typeface="Lato"/>
            </a:endParaRPr>
          </a:p>
        </p:txBody>
      </p:sp>
      <p:sp>
        <p:nvSpPr>
          <p:cNvPr id="4" name="Google Shape;389;p40">
            <a:extLst>
              <a:ext uri="{FF2B5EF4-FFF2-40B4-BE49-F238E27FC236}">
                <a16:creationId xmlns:a16="http://schemas.microsoft.com/office/drawing/2014/main" id="{34046063-1587-CD8C-F6C5-8F998C9AB7B0}"/>
              </a:ext>
            </a:extLst>
          </p:cNvPr>
          <p:cNvSpPr txBox="1"/>
          <p:nvPr/>
        </p:nvSpPr>
        <p:spPr>
          <a:xfrm>
            <a:off x="745850" y="837885"/>
            <a:ext cx="7709550" cy="430857"/>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Lato"/>
                <a:ea typeface="Lato"/>
                <a:cs typeface="Lato"/>
                <a:sym typeface="Lato"/>
              </a:rPr>
              <a:t>   Designing syscall parameter blueprint  to detect malicious code injection</a:t>
            </a:r>
            <a:endParaRPr sz="1600" dirty="0">
              <a:latin typeface="Lato"/>
              <a:ea typeface="Lato"/>
              <a:cs typeface="Lato"/>
              <a:sym typeface="Lato"/>
            </a:endParaRPr>
          </a:p>
        </p:txBody>
      </p:sp>
      <p:sp>
        <p:nvSpPr>
          <p:cNvPr id="5" name="Google Shape;395;p41">
            <a:extLst>
              <a:ext uri="{FF2B5EF4-FFF2-40B4-BE49-F238E27FC236}">
                <a16:creationId xmlns:a16="http://schemas.microsoft.com/office/drawing/2014/main" id="{CD0C2691-B9C4-31F0-A026-1C16196E9A2A}"/>
              </a:ext>
            </a:extLst>
          </p:cNvPr>
          <p:cNvSpPr/>
          <p:nvPr/>
        </p:nvSpPr>
        <p:spPr>
          <a:xfrm>
            <a:off x="404325" y="2968050"/>
            <a:ext cx="629100" cy="5790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95ECEFF-5FFC-E1AD-48F8-C1853A80ED9D}"/>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5 (Contd.)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47"/>
        <p:cNvGrpSpPr/>
        <p:nvPr/>
      </p:nvGrpSpPr>
      <p:grpSpPr>
        <a:xfrm>
          <a:off x="0" y="0"/>
          <a:ext cx="0" cy="0"/>
          <a:chOff x="0" y="0"/>
          <a:chExt cx="0" cy="0"/>
        </a:xfrm>
      </p:grpSpPr>
      <p:sp>
        <p:nvSpPr>
          <p:cNvPr id="449" name="Google Shape;449;p44"/>
          <p:cNvSpPr txBox="1"/>
          <p:nvPr/>
        </p:nvSpPr>
        <p:spPr>
          <a:xfrm>
            <a:off x="1569675" y="822645"/>
            <a:ext cx="5813400" cy="400200"/>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Designing syscall parameter blueprint  to detect malicious code injection</a:t>
            </a:r>
            <a:endParaRPr dirty="0">
              <a:latin typeface="Lato"/>
              <a:ea typeface="Lato"/>
              <a:cs typeface="Lato"/>
              <a:sym typeface="Lato"/>
            </a:endParaRPr>
          </a:p>
        </p:txBody>
      </p:sp>
      <p:sp>
        <p:nvSpPr>
          <p:cNvPr id="450" name="Google Shape;45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451" name="Google Shape;451;p44"/>
          <p:cNvPicPr preferRelativeResize="0"/>
          <p:nvPr/>
        </p:nvPicPr>
        <p:blipFill>
          <a:blip r:embed="rId3">
            <a:alphaModFix/>
          </a:blip>
          <a:stretch>
            <a:fillRect/>
          </a:stretch>
        </p:blipFill>
        <p:spPr>
          <a:xfrm>
            <a:off x="1752600" y="1375245"/>
            <a:ext cx="5399524" cy="3699674"/>
          </a:xfrm>
          <a:prstGeom prst="rect">
            <a:avLst/>
          </a:prstGeom>
          <a:noFill/>
          <a:ln>
            <a:noFill/>
          </a:ln>
        </p:spPr>
      </p:pic>
      <p:sp>
        <p:nvSpPr>
          <p:cNvPr id="2" name="TextBox 1">
            <a:extLst>
              <a:ext uri="{FF2B5EF4-FFF2-40B4-BE49-F238E27FC236}">
                <a16:creationId xmlns:a16="http://schemas.microsoft.com/office/drawing/2014/main" id="{70B04ED9-E5C1-6F95-06A8-757D8E9D6659}"/>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5 (Contd.)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45"/>
          <p:cNvSpPr txBox="1"/>
          <p:nvPr/>
        </p:nvSpPr>
        <p:spPr>
          <a:xfrm>
            <a:off x="319400" y="2156267"/>
            <a:ext cx="4039240" cy="677078"/>
          </a:xfrm>
          <a:prstGeom prst="rect">
            <a:avLst/>
          </a:prstGeom>
          <a:solidFill>
            <a:srgbClr val="D1D5DB"/>
          </a:solidFill>
          <a:ln w="38100"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Lato"/>
                <a:ea typeface="Lato"/>
                <a:cs typeface="Lato"/>
                <a:sym typeface="Lato"/>
              </a:rPr>
              <a:t>Malicious code injection detection using the benign behaviour model</a:t>
            </a:r>
            <a:endParaRPr sz="1600" dirty="0">
              <a:latin typeface="Lato"/>
              <a:ea typeface="Lato"/>
              <a:cs typeface="Lato"/>
              <a:sym typeface="Lato"/>
            </a:endParaRPr>
          </a:p>
        </p:txBody>
      </p:sp>
      <p:sp>
        <p:nvSpPr>
          <p:cNvPr id="460" name="Google Shape;460;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6" name="Picture 5">
            <a:extLst>
              <a:ext uri="{FF2B5EF4-FFF2-40B4-BE49-F238E27FC236}">
                <a16:creationId xmlns:a16="http://schemas.microsoft.com/office/drawing/2014/main" id="{00D487A4-6F54-4AF0-69AC-12E19BB0B296}"/>
              </a:ext>
            </a:extLst>
          </p:cNvPr>
          <p:cNvPicPr>
            <a:picLocks noChangeAspect="1"/>
          </p:cNvPicPr>
          <p:nvPr/>
        </p:nvPicPr>
        <p:blipFill>
          <a:blip r:embed="rId3"/>
          <a:stretch>
            <a:fillRect/>
          </a:stretch>
        </p:blipFill>
        <p:spPr>
          <a:xfrm>
            <a:off x="4922968" y="386455"/>
            <a:ext cx="3192332" cy="4543636"/>
          </a:xfrm>
          <a:prstGeom prst="rect">
            <a:avLst/>
          </a:prstGeom>
        </p:spPr>
      </p:pic>
      <p:sp>
        <p:nvSpPr>
          <p:cNvPr id="2" name="TextBox 1">
            <a:extLst>
              <a:ext uri="{FF2B5EF4-FFF2-40B4-BE49-F238E27FC236}">
                <a16:creationId xmlns:a16="http://schemas.microsoft.com/office/drawing/2014/main" id="{BC3E1BB9-BAA5-21EF-D2AE-6F9580758058}"/>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68"/>
        <p:cNvGrpSpPr/>
        <p:nvPr/>
      </p:nvGrpSpPr>
      <p:grpSpPr>
        <a:xfrm>
          <a:off x="0" y="0"/>
          <a:ext cx="0" cy="0"/>
          <a:chOff x="0" y="0"/>
          <a:chExt cx="0" cy="0"/>
        </a:xfrm>
      </p:grpSpPr>
      <p:sp>
        <p:nvSpPr>
          <p:cNvPr id="470" name="Google Shape;470;p46"/>
          <p:cNvSpPr txBox="1"/>
          <p:nvPr/>
        </p:nvSpPr>
        <p:spPr>
          <a:xfrm>
            <a:off x="1201612" y="894645"/>
            <a:ext cx="6776528" cy="430857"/>
          </a:xfrm>
          <a:prstGeom prst="rect">
            <a:avLst/>
          </a:prstGeom>
          <a:solidFill>
            <a:srgbClr val="D1D5DB"/>
          </a:solidFill>
          <a:ln w="38100"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Lato"/>
                <a:ea typeface="Lato"/>
                <a:cs typeface="Lato"/>
                <a:sym typeface="Lato"/>
              </a:rPr>
              <a:t>Malicious code injection detection using the benign behaviour model</a:t>
            </a:r>
            <a:endParaRPr sz="1600" dirty="0">
              <a:latin typeface="Lato"/>
              <a:ea typeface="Lato"/>
              <a:cs typeface="Lato"/>
              <a:sym typeface="Lato"/>
            </a:endParaRPr>
          </a:p>
        </p:txBody>
      </p:sp>
      <p:sp>
        <p:nvSpPr>
          <p:cNvPr id="471" name="Google Shape;471;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pic>
        <p:nvPicPr>
          <p:cNvPr id="472" name="Google Shape;472;p46"/>
          <p:cNvPicPr preferRelativeResize="0"/>
          <p:nvPr/>
        </p:nvPicPr>
        <p:blipFill>
          <a:blip r:embed="rId3">
            <a:alphaModFix/>
          </a:blip>
          <a:stretch>
            <a:fillRect/>
          </a:stretch>
        </p:blipFill>
        <p:spPr>
          <a:xfrm>
            <a:off x="1066800" y="1379625"/>
            <a:ext cx="7096582" cy="3611475"/>
          </a:xfrm>
          <a:prstGeom prst="rect">
            <a:avLst/>
          </a:prstGeom>
          <a:noFill/>
          <a:ln>
            <a:noFill/>
          </a:ln>
        </p:spPr>
      </p:pic>
      <p:sp>
        <p:nvSpPr>
          <p:cNvPr id="2" name="TextBox 1">
            <a:extLst>
              <a:ext uri="{FF2B5EF4-FFF2-40B4-BE49-F238E27FC236}">
                <a16:creationId xmlns:a16="http://schemas.microsoft.com/office/drawing/2014/main" id="{E7E5E318-AB2E-1FF4-C57D-0F1598A437D1}"/>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Methodology: Step 6 (Contd.)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9" name="Google Shape;479;p47"/>
          <p:cNvSpPr txBox="1"/>
          <p:nvPr/>
        </p:nvSpPr>
        <p:spPr>
          <a:xfrm>
            <a:off x="693475" y="1379825"/>
            <a:ext cx="788580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Lato"/>
                <a:ea typeface="Lato"/>
                <a:cs typeface="Lato"/>
                <a:sym typeface="Lato"/>
              </a:rPr>
              <a:t>We can classify our detection mechanism in two main classes:</a:t>
            </a:r>
            <a:endParaRPr sz="1800" dirty="0">
              <a:latin typeface="Lato"/>
              <a:ea typeface="Lato"/>
              <a:cs typeface="Lato"/>
              <a:sym typeface="Lato"/>
            </a:endParaRPr>
          </a:p>
          <a:p>
            <a:pPr marL="457200" lvl="0" indent="-317500" algn="l" rtl="0">
              <a:spcBef>
                <a:spcPts val="0"/>
              </a:spcBef>
              <a:spcAft>
                <a:spcPts val="0"/>
              </a:spcAft>
              <a:buSzPts val="1400"/>
              <a:buFont typeface="Lato"/>
              <a:buChar char="●"/>
            </a:pPr>
            <a:r>
              <a:rPr lang="en" sz="1800" dirty="0">
                <a:latin typeface="Lato"/>
                <a:ea typeface="Lato"/>
                <a:cs typeface="Lato"/>
                <a:sym typeface="Lato"/>
              </a:rPr>
              <a:t>K8s log file based detection</a:t>
            </a:r>
            <a:endParaRPr sz="1800" dirty="0">
              <a:latin typeface="Lato"/>
              <a:ea typeface="Lato"/>
              <a:cs typeface="Lato"/>
              <a:sym typeface="Lato"/>
            </a:endParaRPr>
          </a:p>
          <a:p>
            <a:pPr marL="457200" lvl="0" indent="-317500" algn="l" rtl="0">
              <a:spcBef>
                <a:spcPts val="0"/>
              </a:spcBef>
              <a:spcAft>
                <a:spcPts val="0"/>
              </a:spcAft>
              <a:buSzPts val="1400"/>
              <a:buFont typeface="Lato"/>
              <a:buChar char="●"/>
            </a:pPr>
            <a:r>
              <a:rPr lang="en" sz="1800" dirty="0">
                <a:latin typeface="Lato"/>
                <a:ea typeface="Lato"/>
                <a:cs typeface="Lato"/>
                <a:sym typeface="Lato"/>
              </a:rPr>
              <a:t>System call based detection</a:t>
            </a:r>
            <a:endParaRPr sz="1800" dirty="0">
              <a:latin typeface="Lato"/>
              <a:ea typeface="Lato"/>
              <a:cs typeface="Lato"/>
              <a:sym typeface="Lato"/>
            </a:endParaRPr>
          </a:p>
        </p:txBody>
      </p:sp>
      <p:sp>
        <p:nvSpPr>
          <p:cNvPr id="480" name="Google Shape;480;p47"/>
          <p:cNvSpPr txBox="1"/>
          <p:nvPr/>
        </p:nvSpPr>
        <p:spPr>
          <a:xfrm>
            <a:off x="693475" y="2602350"/>
            <a:ext cx="788580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Lato"/>
                <a:ea typeface="Lato"/>
                <a:cs typeface="Lato"/>
                <a:sym typeface="Lato"/>
              </a:rPr>
              <a:t>System call based detection can be divided into two more classes:</a:t>
            </a:r>
            <a:endParaRPr sz="1800" dirty="0">
              <a:latin typeface="Lato"/>
              <a:ea typeface="Lato"/>
              <a:cs typeface="Lato"/>
              <a:sym typeface="Lato"/>
            </a:endParaRPr>
          </a:p>
          <a:p>
            <a:pPr marL="457200" lvl="0" indent="-317500" algn="l" rtl="0">
              <a:spcBef>
                <a:spcPts val="0"/>
              </a:spcBef>
              <a:spcAft>
                <a:spcPts val="0"/>
              </a:spcAft>
              <a:buSzPts val="1400"/>
              <a:buFont typeface="Lato"/>
              <a:buChar char="●"/>
            </a:pPr>
            <a:r>
              <a:rPr lang="en" sz="1800" dirty="0">
                <a:latin typeface="Lato"/>
                <a:ea typeface="Lato"/>
                <a:cs typeface="Lato"/>
                <a:sym typeface="Lato"/>
              </a:rPr>
              <a:t>Sequence based detection</a:t>
            </a:r>
            <a:endParaRPr sz="1800" dirty="0">
              <a:latin typeface="Lato"/>
              <a:ea typeface="Lato"/>
              <a:cs typeface="Lato"/>
              <a:sym typeface="Lato"/>
            </a:endParaRPr>
          </a:p>
          <a:p>
            <a:pPr marL="457200" lvl="0" indent="-317500" algn="l" rtl="0">
              <a:spcBef>
                <a:spcPts val="0"/>
              </a:spcBef>
              <a:spcAft>
                <a:spcPts val="0"/>
              </a:spcAft>
              <a:buSzPts val="1400"/>
              <a:buFont typeface="Lato"/>
              <a:buChar char="●"/>
            </a:pPr>
            <a:r>
              <a:rPr lang="en" sz="1800" dirty="0">
                <a:latin typeface="Lato"/>
                <a:ea typeface="Lato"/>
                <a:cs typeface="Lato"/>
                <a:sym typeface="Lato"/>
              </a:rPr>
              <a:t>Frequency based detection</a:t>
            </a:r>
            <a:endParaRPr sz="1800" dirty="0">
              <a:latin typeface="Lato"/>
              <a:ea typeface="Lato"/>
              <a:cs typeface="Lato"/>
              <a:sym typeface="Lato"/>
            </a:endParaRPr>
          </a:p>
        </p:txBody>
      </p:sp>
      <p:sp>
        <p:nvSpPr>
          <p:cNvPr id="481" name="Google Shape;481;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
        <p:nvSpPr>
          <p:cNvPr id="2" name="TextBox 1">
            <a:extLst>
              <a:ext uri="{FF2B5EF4-FFF2-40B4-BE49-F238E27FC236}">
                <a16:creationId xmlns:a16="http://schemas.microsoft.com/office/drawing/2014/main" id="{3FDB544C-99A4-5D9C-99B1-8099DABD808D}"/>
              </a:ext>
            </a:extLst>
          </p:cNvPr>
          <p:cNvSpPr txBox="1"/>
          <p:nvPr/>
        </p:nvSpPr>
        <p:spPr>
          <a:xfrm>
            <a:off x="335280" y="343535"/>
            <a:ext cx="8557260" cy="461665"/>
          </a:xfrm>
          <a:prstGeom prst="rect">
            <a:avLst/>
          </a:prstGeom>
          <a:noFill/>
        </p:spPr>
        <p:txBody>
          <a:bodyPr wrap="square" rtlCol="0">
            <a:spAutoFit/>
          </a:bodyPr>
          <a:lstStyle/>
          <a:p>
            <a:r>
              <a:rPr lang="en-US" sz="2400" b="1" dirty="0">
                <a:latin typeface="Raleway" pitchFamily="2" charset="0"/>
              </a:rPr>
              <a:t>Methodology: Classification of Our Detection Mechanism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85"/>
        <p:cNvGrpSpPr/>
        <p:nvPr/>
      </p:nvGrpSpPr>
      <p:grpSpPr>
        <a:xfrm>
          <a:off x="0" y="0"/>
          <a:ext cx="0" cy="0"/>
          <a:chOff x="0" y="0"/>
          <a:chExt cx="0" cy="0"/>
        </a:xfrm>
      </p:grpSpPr>
      <p:sp>
        <p:nvSpPr>
          <p:cNvPr id="486" name="Google Shape;486;p48"/>
          <p:cNvSpPr txBox="1">
            <a:spLocks noGrp="1"/>
          </p:cNvSpPr>
          <p:nvPr>
            <p:ph type="title" idx="4294967295"/>
          </p:nvPr>
        </p:nvSpPr>
        <p:spPr>
          <a:xfrm>
            <a:off x="1721300" y="131850"/>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Methodology</a:t>
            </a:r>
            <a:endParaRPr/>
          </a:p>
        </p:txBody>
      </p:sp>
      <p:sp>
        <p:nvSpPr>
          <p:cNvPr id="487" name="Google Shape;487;p48"/>
          <p:cNvSpPr txBox="1"/>
          <p:nvPr/>
        </p:nvSpPr>
        <p:spPr>
          <a:xfrm>
            <a:off x="1897200" y="708250"/>
            <a:ext cx="5068800" cy="430857"/>
          </a:xfrm>
          <a:prstGeom prst="rect">
            <a:avLst/>
          </a:prstGeom>
          <a:solidFill>
            <a:srgbClr val="D1D5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Lato"/>
                <a:ea typeface="Lato"/>
                <a:cs typeface="Lato"/>
                <a:sym typeface="Lato"/>
              </a:rPr>
              <a:t>  Classification of our detection mechanism</a:t>
            </a:r>
            <a:endParaRPr sz="1600" dirty="0">
              <a:latin typeface="Lato"/>
              <a:ea typeface="Lato"/>
              <a:cs typeface="Lato"/>
              <a:sym typeface="Lato"/>
            </a:endParaRPr>
          </a:p>
        </p:txBody>
      </p:sp>
      <p:sp>
        <p:nvSpPr>
          <p:cNvPr id="488" name="Google Shape;488;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pic>
        <p:nvPicPr>
          <p:cNvPr id="489" name="Google Shape;489;p48"/>
          <p:cNvPicPr preferRelativeResize="0"/>
          <p:nvPr/>
        </p:nvPicPr>
        <p:blipFill>
          <a:blip r:embed="rId3">
            <a:alphaModFix/>
          </a:blip>
          <a:stretch>
            <a:fillRect/>
          </a:stretch>
        </p:blipFill>
        <p:spPr>
          <a:xfrm>
            <a:off x="3327250" y="1396150"/>
            <a:ext cx="2208695" cy="36378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5" name="Google Shape;495;p49"/>
          <p:cNvSpPr txBox="1"/>
          <p:nvPr/>
        </p:nvSpPr>
        <p:spPr>
          <a:xfrm>
            <a:off x="621200" y="836475"/>
            <a:ext cx="8121600" cy="32316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Lato"/>
                <a:ea typeface="Lato"/>
                <a:cs typeface="Lato"/>
                <a:sym typeface="Lato"/>
              </a:rPr>
              <a:t>We are able to achieve decent score compared to the solution provided by </a:t>
            </a:r>
            <a:r>
              <a:rPr lang="en" sz="1800" b="1" dirty="0">
                <a:latin typeface="Lato"/>
                <a:ea typeface="Lato"/>
                <a:cs typeface="Lato"/>
                <a:sym typeface="Lato"/>
              </a:rPr>
              <a:t>Cavalcanti et al. [3]</a:t>
            </a:r>
            <a:r>
              <a:rPr lang="en" sz="1800" dirty="0">
                <a:latin typeface="Lato"/>
                <a:ea typeface="Lato"/>
                <a:cs typeface="Lato"/>
                <a:sym typeface="Lato"/>
              </a:rPr>
              <a:t>. The following performance metrics are used to evaluate our detection mechanism-</a:t>
            </a:r>
            <a:endParaRPr sz="1800" dirty="0">
              <a:latin typeface="Lato"/>
              <a:ea typeface="Lato"/>
              <a:cs typeface="Lato"/>
              <a:sym typeface="Lato"/>
            </a:endParaRPr>
          </a:p>
          <a:p>
            <a:pPr marL="0" lvl="0" indent="0" algn="l" rtl="0">
              <a:spcBef>
                <a:spcPts val="0"/>
              </a:spcBef>
              <a:spcAft>
                <a:spcPts val="0"/>
              </a:spcAft>
              <a:buNone/>
            </a:pPr>
            <a:endParaRPr lang="en-US" sz="1800" dirty="0">
              <a:latin typeface="Lato"/>
              <a:ea typeface="Lato"/>
              <a:cs typeface="Lato"/>
              <a:sym typeface="Lato"/>
            </a:endParaRPr>
          </a:p>
          <a:p>
            <a:pPr marL="0" lvl="0" indent="0" algn="l" rtl="0">
              <a:spcBef>
                <a:spcPts val="0"/>
              </a:spcBef>
              <a:spcAft>
                <a:spcPts val="0"/>
              </a:spcAft>
              <a:buNone/>
            </a:pPr>
            <a:endParaRPr lang="en-US" sz="1800" dirty="0">
              <a:latin typeface="Lato"/>
              <a:ea typeface="Lato"/>
              <a:cs typeface="Lato"/>
              <a:sym typeface="Lato"/>
            </a:endParaRPr>
          </a:p>
          <a:p>
            <a:pPr marL="0" lvl="0" indent="0" algn="l" rtl="0">
              <a:spcBef>
                <a:spcPts val="0"/>
              </a:spcBef>
              <a:spcAft>
                <a:spcPts val="0"/>
              </a:spcAft>
              <a:buNone/>
            </a:pPr>
            <a:endParaRPr lang="en-US" sz="1800" dirty="0">
              <a:latin typeface="Lato"/>
              <a:ea typeface="Lato"/>
              <a:cs typeface="Lato"/>
              <a:sym typeface="Lato"/>
            </a:endParaRPr>
          </a:p>
          <a:p>
            <a:pPr marL="0" lvl="0" indent="0" algn="l" rtl="0">
              <a:spcBef>
                <a:spcPts val="0"/>
              </a:spcBef>
              <a:spcAft>
                <a:spcPts val="0"/>
              </a:spcAft>
              <a:buNone/>
            </a:pPr>
            <a:endParaRPr lang="en-US" sz="1800" dirty="0">
              <a:latin typeface="Lato"/>
              <a:ea typeface="Lato"/>
              <a:cs typeface="Lato"/>
              <a:sym typeface="Lato"/>
            </a:endParaRPr>
          </a:p>
          <a:p>
            <a:pPr marL="0" lvl="0" indent="0" algn="l" rtl="0">
              <a:spcBef>
                <a:spcPts val="0"/>
              </a:spcBef>
              <a:spcAft>
                <a:spcPts val="0"/>
              </a:spcAft>
              <a:buNone/>
            </a:pPr>
            <a:endParaRPr lang="en-US" sz="1800" dirty="0">
              <a:latin typeface="Lato"/>
              <a:ea typeface="Lato"/>
              <a:cs typeface="Lato"/>
              <a:sym typeface="Lato"/>
            </a:endParaRPr>
          </a:p>
          <a:p>
            <a:pPr marL="0" lvl="0" indent="0" algn="l" rtl="0">
              <a:spcBef>
                <a:spcPts val="0"/>
              </a:spcBef>
              <a:spcAft>
                <a:spcPts val="0"/>
              </a:spcAft>
              <a:buNone/>
            </a:pPr>
            <a:endParaRPr lang="en-US" sz="1800" dirty="0">
              <a:latin typeface="Lato"/>
              <a:ea typeface="Lato"/>
              <a:cs typeface="Lato"/>
              <a:sym typeface="Lato"/>
            </a:endParaRPr>
          </a:p>
          <a:p>
            <a:pPr marL="0" lvl="0" indent="0" algn="l" rtl="0">
              <a:spcBef>
                <a:spcPts val="0"/>
              </a:spcBef>
              <a:spcAft>
                <a:spcPts val="0"/>
              </a:spcAft>
              <a:buNone/>
            </a:pPr>
            <a:endParaRPr lang="en-US" sz="1800" dirty="0">
              <a:latin typeface="Lato"/>
              <a:ea typeface="Lato"/>
              <a:cs typeface="Lato"/>
              <a:sym typeface="Lato"/>
            </a:endParaRPr>
          </a:p>
          <a:p>
            <a:pPr marL="0" lvl="0" indent="0" algn="l" rtl="0">
              <a:spcBef>
                <a:spcPts val="0"/>
              </a:spcBef>
              <a:spcAft>
                <a:spcPts val="0"/>
              </a:spcAft>
              <a:buNone/>
            </a:pPr>
            <a:endParaRPr lang="en-US" sz="1800" dirty="0">
              <a:latin typeface="Lato"/>
              <a:ea typeface="Lato"/>
              <a:cs typeface="Lato"/>
              <a:sym typeface="Lato"/>
            </a:endParaRPr>
          </a:p>
        </p:txBody>
      </p:sp>
      <p:sp>
        <p:nvSpPr>
          <p:cNvPr id="496" name="Google Shape;496;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2" name="TextBox 1">
            <a:extLst>
              <a:ext uri="{FF2B5EF4-FFF2-40B4-BE49-F238E27FC236}">
                <a16:creationId xmlns:a16="http://schemas.microsoft.com/office/drawing/2014/main" id="{9D510787-C118-A927-AFA2-F649702817C6}"/>
              </a:ext>
            </a:extLst>
          </p:cNvPr>
          <p:cNvSpPr txBox="1"/>
          <p:nvPr/>
        </p:nvSpPr>
        <p:spPr>
          <a:xfrm>
            <a:off x="3251200" y="2336800"/>
            <a:ext cx="3041650" cy="307777"/>
          </a:xfrm>
          <a:prstGeom prst="rect">
            <a:avLst/>
          </a:prstGeom>
          <a:noFill/>
          <a:ln w="28575">
            <a:solidFill>
              <a:schemeClr val="bg2"/>
            </a:solidFill>
          </a:ln>
        </p:spPr>
        <p:txBody>
          <a:bodyPr wrap="square" rtlCol="0">
            <a:spAutoFit/>
          </a:bodyPr>
          <a:lstStyle/>
          <a:p>
            <a:r>
              <a:rPr lang="en-US" dirty="0"/>
              <a:t>         Ours              Cavalcanti et al.</a:t>
            </a:r>
          </a:p>
        </p:txBody>
      </p:sp>
      <p:cxnSp>
        <p:nvCxnSpPr>
          <p:cNvPr id="4" name="Straight Connector 3">
            <a:extLst>
              <a:ext uri="{FF2B5EF4-FFF2-40B4-BE49-F238E27FC236}">
                <a16:creationId xmlns:a16="http://schemas.microsoft.com/office/drawing/2014/main" id="{D45FEE9D-1470-ADCE-4BB5-BD80C7BCD79B}"/>
              </a:ext>
            </a:extLst>
          </p:cNvPr>
          <p:cNvCxnSpPr>
            <a:cxnSpLocks/>
            <a:stCxn id="2" idx="0"/>
            <a:endCxn id="2" idx="2"/>
          </p:cNvCxnSpPr>
          <p:nvPr/>
        </p:nvCxnSpPr>
        <p:spPr>
          <a:xfrm>
            <a:off x="4772025" y="2336800"/>
            <a:ext cx="0" cy="3077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B1A0BE-35EC-AF47-83A6-39CE58575B98}"/>
              </a:ext>
            </a:extLst>
          </p:cNvPr>
          <p:cNvSpPr txBox="1"/>
          <p:nvPr/>
        </p:nvSpPr>
        <p:spPr>
          <a:xfrm>
            <a:off x="3251200" y="2641600"/>
            <a:ext cx="3035300" cy="954107"/>
          </a:xfrm>
          <a:prstGeom prst="rect">
            <a:avLst/>
          </a:prstGeom>
          <a:noFill/>
          <a:ln w="28575">
            <a:solidFill>
              <a:schemeClr val="bg2"/>
            </a:solidFill>
          </a:ln>
        </p:spPr>
        <p:txBody>
          <a:bodyPr wrap="square" rtlCol="0">
            <a:spAutoFit/>
          </a:bodyPr>
          <a:lstStyle/>
          <a:p>
            <a:r>
              <a:rPr lang="en-US" dirty="0"/>
              <a:t>       91.21%                    79.5%</a:t>
            </a:r>
          </a:p>
          <a:p>
            <a:r>
              <a:rPr lang="en-US" dirty="0"/>
              <a:t>       94.73%                    85.5%</a:t>
            </a:r>
          </a:p>
          <a:p>
            <a:r>
              <a:rPr lang="en-US" dirty="0"/>
              <a:t>       92.06%                        -</a:t>
            </a:r>
          </a:p>
          <a:p>
            <a:r>
              <a:rPr lang="en-US" dirty="0"/>
              <a:t>       93.81%                    83.2%</a:t>
            </a:r>
          </a:p>
        </p:txBody>
      </p:sp>
      <p:cxnSp>
        <p:nvCxnSpPr>
          <p:cNvPr id="8" name="Straight Connector 7">
            <a:extLst>
              <a:ext uri="{FF2B5EF4-FFF2-40B4-BE49-F238E27FC236}">
                <a16:creationId xmlns:a16="http://schemas.microsoft.com/office/drawing/2014/main" id="{3515D9FD-7B9D-B7F5-8975-C9200DD246B4}"/>
              </a:ext>
            </a:extLst>
          </p:cNvPr>
          <p:cNvCxnSpPr>
            <a:stCxn id="6" idx="0"/>
            <a:endCxn id="6" idx="2"/>
          </p:cNvCxnSpPr>
          <p:nvPr/>
        </p:nvCxnSpPr>
        <p:spPr>
          <a:xfrm>
            <a:off x="4768850" y="2641600"/>
            <a:ext cx="0" cy="95410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66EB259-7F55-019B-6907-CA0AEE09C61F}"/>
              </a:ext>
            </a:extLst>
          </p:cNvPr>
          <p:cNvSpPr txBox="1"/>
          <p:nvPr/>
        </p:nvSpPr>
        <p:spPr>
          <a:xfrm>
            <a:off x="2254250" y="2641600"/>
            <a:ext cx="990600" cy="954107"/>
          </a:xfrm>
          <a:prstGeom prst="rect">
            <a:avLst/>
          </a:prstGeom>
          <a:solidFill>
            <a:schemeClr val="bg1"/>
          </a:solidFill>
          <a:ln w="28575">
            <a:solidFill>
              <a:schemeClr val="bg2"/>
            </a:solidFill>
          </a:ln>
        </p:spPr>
        <p:txBody>
          <a:bodyPr wrap="square" rtlCol="0">
            <a:spAutoFit/>
          </a:bodyPr>
          <a:lstStyle/>
          <a:p>
            <a:r>
              <a:rPr lang="en-US" dirty="0"/>
              <a:t>Precision</a:t>
            </a:r>
          </a:p>
          <a:p>
            <a:r>
              <a:rPr lang="en-US" dirty="0"/>
              <a:t>Recall</a:t>
            </a:r>
          </a:p>
          <a:p>
            <a:r>
              <a:rPr lang="en-US" dirty="0"/>
              <a:t>Accuracy</a:t>
            </a:r>
          </a:p>
          <a:p>
            <a:r>
              <a:rPr lang="en-US" dirty="0"/>
              <a:t>F1-score</a:t>
            </a:r>
          </a:p>
        </p:txBody>
      </p:sp>
      <p:sp>
        <p:nvSpPr>
          <p:cNvPr id="11" name="TextBox 10">
            <a:extLst>
              <a:ext uri="{FF2B5EF4-FFF2-40B4-BE49-F238E27FC236}">
                <a16:creationId xmlns:a16="http://schemas.microsoft.com/office/drawing/2014/main" id="{D5CF19CF-3E8B-B2D7-7B8A-34A2FCB20701}"/>
              </a:ext>
            </a:extLst>
          </p:cNvPr>
          <p:cNvSpPr txBox="1"/>
          <p:nvPr/>
        </p:nvSpPr>
        <p:spPr>
          <a:xfrm>
            <a:off x="2254250" y="2333822"/>
            <a:ext cx="1003300" cy="307777"/>
          </a:xfrm>
          <a:prstGeom prst="rect">
            <a:avLst/>
          </a:prstGeom>
          <a:noFill/>
          <a:ln w="28575">
            <a:solidFill>
              <a:schemeClr val="bg2"/>
            </a:solidFill>
          </a:ln>
        </p:spPr>
        <p:txBody>
          <a:bodyPr wrap="square" rtlCol="0">
            <a:spAutoFit/>
          </a:bodyPr>
          <a:lstStyle/>
          <a:p>
            <a:r>
              <a:rPr lang="en-US" dirty="0"/>
              <a:t>  Metrics</a:t>
            </a:r>
          </a:p>
        </p:txBody>
      </p:sp>
      <p:sp>
        <p:nvSpPr>
          <p:cNvPr id="3" name="TextBox 2">
            <a:extLst>
              <a:ext uri="{FF2B5EF4-FFF2-40B4-BE49-F238E27FC236}">
                <a16:creationId xmlns:a16="http://schemas.microsoft.com/office/drawing/2014/main" id="{40250BDA-56E0-9306-DE23-D40A053C9CA5}"/>
              </a:ext>
            </a:extLst>
          </p:cNvPr>
          <p:cNvSpPr txBox="1"/>
          <p:nvPr/>
        </p:nvSpPr>
        <p:spPr>
          <a:xfrm>
            <a:off x="335280" y="343535"/>
            <a:ext cx="4716780" cy="461665"/>
          </a:xfrm>
          <a:prstGeom prst="rect">
            <a:avLst/>
          </a:prstGeom>
          <a:noFill/>
        </p:spPr>
        <p:txBody>
          <a:bodyPr wrap="square" rtlCol="0">
            <a:spAutoFit/>
          </a:bodyPr>
          <a:lstStyle/>
          <a:p>
            <a:r>
              <a:rPr lang="en-US" sz="2400" b="1" dirty="0">
                <a:latin typeface="Raleway" pitchFamily="2" charset="0"/>
              </a:rPr>
              <a:t>Performance Evaluation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0"/>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02" name="Google Shape;502;p50"/>
          <p:cNvSpPr txBox="1"/>
          <p:nvPr/>
        </p:nvSpPr>
        <p:spPr>
          <a:xfrm>
            <a:off x="2318100" y="872250"/>
            <a:ext cx="4481400" cy="461635"/>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Performance metrics using Frequency</a:t>
            </a:r>
            <a:endParaRPr sz="1800" dirty="0">
              <a:latin typeface="Lato"/>
              <a:ea typeface="Lato"/>
              <a:cs typeface="Lato"/>
              <a:sym typeface="Lato"/>
            </a:endParaRPr>
          </a:p>
        </p:txBody>
      </p:sp>
      <p:pic>
        <p:nvPicPr>
          <p:cNvPr id="503" name="Google Shape;503;p50"/>
          <p:cNvPicPr preferRelativeResize="0"/>
          <p:nvPr/>
        </p:nvPicPr>
        <p:blipFill>
          <a:blip r:embed="rId3">
            <a:alphaModFix/>
          </a:blip>
          <a:stretch>
            <a:fillRect/>
          </a:stretch>
        </p:blipFill>
        <p:spPr>
          <a:xfrm>
            <a:off x="4210665" y="1332300"/>
            <a:ext cx="4827600" cy="3620700"/>
          </a:xfrm>
          <a:prstGeom prst="rect">
            <a:avLst/>
          </a:prstGeom>
          <a:noFill/>
          <a:ln>
            <a:noFill/>
          </a:ln>
        </p:spPr>
      </p:pic>
      <p:sp>
        <p:nvSpPr>
          <p:cNvPr id="504" name="Google Shape;504;p50"/>
          <p:cNvSpPr txBox="1"/>
          <p:nvPr/>
        </p:nvSpPr>
        <p:spPr>
          <a:xfrm>
            <a:off x="-175260" y="2641490"/>
            <a:ext cx="4379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 of Impacted field (i.e., attack severity) </a:t>
            </a:r>
            <a:endParaRPr sz="1800" dirty="0">
              <a:latin typeface="Lato"/>
              <a:ea typeface="Lato"/>
              <a:cs typeface="Lato"/>
              <a:sym typeface="Lato"/>
            </a:endParaRPr>
          </a:p>
        </p:txBody>
      </p:sp>
      <p:sp>
        <p:nvSpPr>
          <p:cNvPr id="505" name="Google Shape;505;p50"/>
          <p:cNvSpPr txBox="1"/>
          <p:nvPr/>
        </p:nvSpPr>
        <p:spPr>
          <a:xfrm>
            <a:off x="982195" y="3249165"/>
            <a:ext cx="20163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Lato"/>
                <a:ea typeface="Lato"/>
                <a:cs typeface="Lato"/>
                <a:sym typeface="Lato"/>
              </a:rPr>
              <a:t>Performance</a:t>
            </a:r>
            <a:endParaRPr sz="1800">
              <a:latin typeface="Lato"/>
              <a:ea typeface="Lato"/>
              <a:cs typeface="Lato"/>
              <a:sym typeface="Lato"/>
            </a:endParaRPr>
          </a:p>
        </p:txBody>
      </p:sp>
      <p:sp>
        <p:nvSpPr>
          <p:cNvPr id="507" name="Google Shape;507;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cxnSp>
        <p:nvCxnSpPr>
          <p:cNvPr id="508" name="Google Shape;508;p50"/>
          <p:cNvCxnSpPr>
            <a:cxnSpLocks/>
          </p:cNvCxnSpPr>
          <p:nvPr/>
        </p:nvCxnSpPr>
        <p:spPr>
          <a:xfrm flipV="1">
            <a:off x="4000090" y="2616750"/>
            <a:ext cx="0" cy="486375"/>
          </a:xfrm>
          <a:prstGeom prst="straightConnector1">
            <a:avLst/>
          </a:prstGeom>
          <a:noFill/>
          <a:ln w="19050" cap="flat" cmpd="sng">
            <a:solidFill>
              <a:schemeClr val="dk2"/>
            </a:solidFill>
            <a:prstDash val="solid"/>
            <a:round/>
            <a:headEnd type="none" w="med" len="med"/>
            <a:tailEnd type="triangle" w="med" len="med"/>
          </a:ln>
        </p:spPr>
      </p:cxnSp>
      <p:cxnSp>
        <p:nvCxnSpPr>
          <p:cNvPr id="3" name="Google Shape;508;p50">
            <a:extLst>
              <a:ext uri="{FF2B5EF4-FFF2-40B4-BE49-F238E27FC236}">
                <a16:creationId xmlns:a16="http://schemas.microsoft.com/office/drawing/2014/main" id="{C77F2E36-A019-8121-7C54-BCCD9053535E}"/>
              </a:ext>
            </a:extLst>
          </p:cNvPr>
          <p:cNvCxnSpPr>
            <a:cxnSpLocks/>
          </p:cNvCxnSpPr>
          <p:nvPr/>
        </p:nvCxnSpPr>
        <p:spPr>
          <a:xfrm flipV="1">
            <a:off x="2773240" y="3264453"/>
            <a:ext cx="0" cy="486375"/>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04"/>
                                        </p:tgtEl>
                                        <p:attrNameLst>
                                          <p:attrName>style.visibility</p:attrName>
                                        </p:attrNameLst>
                                      </p:cBhvr>
                                      <p:to>
                                        <p:strVal val="visible"/>
                                      </p:to>
                                    </p:set>
                                    <p:anim calcmode="lin" valueType="num">
                                      <p:cBhvr additive="base">
                                        <p:cTn id="11" dur="1000"/>
                                        <p:tgtEl>
                                          <p:spTgt spid="504"/>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508"/>
                                        </p:tgtEl>
                                        <p:attrNameLst>
                                          <p:attrName>style.visibility</p:attrName>
                                        </p:attrNameLst>
                                      </p:cBhvr>
                                      <p:to>
                                        <p:strVal val="visible"/>
                                      </p:to>
                                    </p:set>
                                    <p:anim calcmode="lin" valueType="num">
                                      <p:cBhvr additive="base">
                                        <p:cTn id="14" dur="1000"/>
                                        <p:tgtEl>
                                          <p:spTgt spid="508"/>
                                        </p:tgtEl>
                                        <p:attrNameLst>
                                          <p:attrName>ppt_x</p:attrName>
                                        </p:attrNameLst>
                                      </p:cBhvr>
                                      <p:tavLst>
                                        <p:tav tm="0">
                                          <p:val>
                                            <p:strVal val="#ppt_x-1"/>
                                          </p:val>
                                        </p:tav>
                                        <p:tav tm="100000">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05"/>
                                        </p:tgtEl>
                                        <p:attrNameLst>
                                          <p:attrName>style.visibility</p:attrName>
                                        </p:attrNameLst>
                                      </p:cBhvr>
                                      <p:to>
                                        <p:strVal val="visible"/>
                                      </p:to>
                                    </p:set>
                                    <p:anim calcmode="lin" valueType="num">
                                      <p:cBhvr additive="base">
                                        <p:cTn id="19" dur="1000"/>
                                        <p:tgtEl>
                                          <p:spTgt spid="505"/>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1"/>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14" name="Google Shape;514;p51"/>
          <p:cNvSpPr txBox="1"/>
          <p:nvPr/>
        </p:nvSpPr>
        <p:spPr>
          <a:xfrm>
            <a:off x="2335870" y="872250"/>
            <a:ext cx="4285910" cy="461635"/>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Performance metrics using Sequence</a:t>
            </a:r>
            <a:endParaRPr sz="1800" dirty="0">
              <a:latin typeface="Lato"/>
              <a:ea typeface="Lato"/>
              <a:cs typeface="Lato"/>
              <a:sym typeface="Lato"/>
            </a:endParaRPr>
          </a:p>
        </p:txBody>
      </p:sp>
      <p:pic>
        <p:nvPicPr>
          <p:cNvPr id="515" name="Google Shape;515;p51"/>
          <p:cNvPicPr preferRelativeResize="0"/>
          <p:nvPr/>
        </p:nvPicPr>
        <p:blipFill>
          <a:blip r:embed="rId3">
            <a:alphaModFix/>
          </a:blip>
          <a:stretch>
            <a:fillRect/>
          </a:stretch>
        </p:blipFill>
        <p:spPr>
          <a:xfrm>
            <a:off x="4191000" y="1424850"/>
            <a:ext cx="4755000" cy="3566250"/>
          </a:xfrm>
          <a:prstGeom prst="rect">
            <a:avLst/>
          </a:prstGeom>
          <a:noFill/>
          <a:ln>
            <a:noFill/>
          </a:ln>
        </p:spPr>
      </p:pic>
      <p:sp>
        <p:nvSpPr>
          <p:cNvPr id="516" name="Google Shape;516;p51"/>
          <p:cNvSpPr txBox="1"/>
          <p:nvPr/>
        </p:nvSpPr>
        <p:spPr>
          <a:xfrm>
            <a:off x="563960" y="2625855"/>
            <a:ext cx="3303000" cy="1015632"/>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Performance metrics show decent scores for a bag size of </a:t>
            </a:r>
            <a:r>
              <a:rPr lang="en" sz="1800" b="1" dirty="0">
                <a:latin typeface="Lato"/>
                <a:ea typeface="Lato"/>
                <a:cs typeface="Lato"/>
                <a:sym typeface="Lato"/>
              </a:rPr>
              <a:t>2 to 6</a:t>
            </a:r>
            <a:endParaRPr sz="1800" b="1" dirty="0">
              <a:latin typeface="Lato"/>
              <a:ea typeface="Lato"/>
              <a:cs typeface="Lato"/>
              <a:sym typeface="Lato"/>
            </a:endParaRPr>
          </a:p>
        </p:txBody>
      </p:sp>
      <p:sp>
        <p:nvSpPr>
          <p:cNvPr id="517" name="Google Shape;517;p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83475" y="2451315"/>
            <a:ext cx="2299475" cy="1874673"/>
          </a:xfrm>
          <a:prstGeom prst="rect">
            <a:avLst/>
          </a:prstGeom>
          <a:noFill/>
          <a:ln>
            <a:noFill/>
          </a:ln>
        </p:spPr>
      </p:pic>
      <p:sp>
        <p:nvSpPr>
          <p:cNvPr id="111" name="Google Shape;111;p15"/>
          <p:cNvSpPr txBox="1"/>
          <p:nvPr/>
        </p:nvSpPr>
        <p:spPr>
          <a:xfrm>
            <a:off x="586250" y="11224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13" name="Google Shape;113;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4" name="TextBox 3">
            <a:extLst>
              <a:ext uri="{FF2B5EF4-FFF2-40B4-BE49-F238E27FC236}">
                <a16:creationId xmlns:a16="http://schemas.microsoft.com/office/drawing/2014/main" id="{C4EF7A43-0091-AD39-8FB9-9CF8DC51A3EF}"/>
              </a:ext>
            </a:extLst>
          </p:cNvPr>
          <p:cNvSpPr txBox="1"/>
          <p:nvPr/>
        </p:nvSpPr>
        <p:spPr>
          <a:xfrm>
            <a:off x="335280" y="686435"/>
            <a:ext cx="4716780" cy="461665"/>
          </a:xfrm>
          <a:prstGeom prst="rect">
            <a:avLst/>
          </a:prstGeom>
          <a:noFill/>
        </p:spPr>
        <p:txBody>
          <a:bodyPr wrap="square" rtlCol="0">
            <a:spAutoFit/>
          </a:bodyPr>
          <a:lstStyle/>
          <a:p>
            <a:r>
              <a:rPr lang="en-US" sz="2400" b="1" dirty="0">
                <a:latin typeface="Raleway" pitchFamily="2" charset="0"/>
              </a:rPr>
              <a:t>Motivation: Container Issues</a:t>
            </a:r>
          </a:p>
        </p:txBody>
      </p:sp>
      <p:pic>
        <p:nvPicPr>
          <p:cNvPr id="5" name="Google Shape;98;p14">
            <a:extLst>
              <a:ext uri="{FF2B5EF4-FFF2-40B4-BE49-F238E27FC236}">
                <a16:creationId xmlns:a16="http://schemas.microsoft.com/office/drawing/2014/main" id="{0131B9B6-3801-76CB-E64E-29A2FABC6DDB}"/>
              </a:ext>
            </a:extLst>
          </p:cNvPr>
          <p:cNvPicPr preferRelativeResize="0"/>
          <p:nvPr/>
        </p:nvPicPr>
        <p:blipFill>
          <a:blip r:embed="rId4">
            <a:alphaModFix/>
          </a:blip>
          <a:stretch>
            <a:fillRect/>
          </a:stretch>
        </p:blipFill>
        <p:spPr>
          <a:xfrm>
            <a:off x="2829225" y="1143410"/>
            <a:ext cx="6314772" cy="3413349"/>
          </a:xfrm>
          <a:prstGeom prst="rect">
            <a:avLst/>
          </a:prstGeom>
          <a:noFill/>
          <a:ln>
            <a:noFill/>
          </a:ln>
        </p:spPr>
      </p:pic>
      <p:sp>
        <p:nvSpPr>
          <p:cNvPr id="110" name="Google Shape;110;p15"/>
          <p:cNvSpPr/>
          <p:nvPr/>
        </p:nvSpPr>
        <p:spPr>
          <a:xfrm>
            <a:off x="1203675" y="1748576"/>
            <a:ext cx="1711500" cy="609939"/>
          </a:xfrm>
          <a:prstGeom prst="wedgeRoundRectCallout">
            <a:avLst>
              <a:gd name="adj1" fmla="val -20833"/>
              <a:gd name="adj2" fmla="val 62500"/>
              <a:gd name="adj3" fmla="val 0"/>
            </a:avLst>
          </a:prstGeom>
          <a:solidFill>
            <a:schemeClr val="lt2"/>
          </a:solid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How can I break in??</a:t>
            </a: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p:tgtEl>
                                          <p:spTgt spid="1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 calcmode="lin" valueType="num">
                                      <p:cBhvr additive="base">
                                        <p:cTn id="12" dur="1000"/>
                                        <p:tgtEl>
                                          <p:spTgt spid="1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2"/>
          <p:cNvSpPr txBox="1">
            <a:spLocks noGrp="1"/>
          </p:cNvSpPr>
          <p:nvPr>
            <p:ph type="title" idx="4294967295"/>
          </p:nvPr>
        </p:nvSpPr>
        <p:spPr>
          <a:xfrm>
            <a:off x="12494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a:t>Performance Evaluation</a:t>
            </a:r>
            <a:endParaRPr/>
          </a:p>
        </p:txBody>
      </p:sp>
      <p:sp>
        <p:nvSpPr>
          <p:cNvPr id="523" name="Google Shape;523;p52"/>
          <p:cNvSpPr txBox="1"/>
          <p:nvPr/>
        </p:nvSpPr>
        <p:spPr>
          <a:xfrm>
            <a:off x="2322390" y="872250"/>
            <a:ext cx="4432500" cy="461635"/>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 Identifying key group of system calls</a:t>
            </a:r>
            <a:endParaRPr sz="1800" dirty="0">
              <a:latin typeface="Lato"/>
              <a:ea typeface="Lato"/>
              <a:cs typeface="Lato"/>
              <a:sym typeface="Lato"/>
            </a:endParaRPr>
          </a:p>
        </p:txBody>
      </p:sp>
      <p:pic>
        <p:nvPicPr>
          <p:cNvPr id="524" name="Google Shape;524;p52"/>
          <p:cNvPicPr preferRelativeResize="0"/>
          <p:nvPr/>
        </p:nvPicPr>
        <p:blipFill>
          <a:blip r:embed="rId3">
            <a:alphaModFix/>
          </a:blip>
          <a:stretch>
            <a:fillRect/>
          </a:stretch>
        </p:blipFill>
        <p:spPr>
          <a:xfrm>
            <a:off x="5751600" y="1772090"/>
            <a:ext cx="3272626" cy="2454469"/>
          </a:xfrm>
          <a:prstGeom prst="rect">
            <a:avLst/>
          </a:prstGeom>
          <a:noFill/>
          <a:ln>
            <a:noFill/>
          </a:ln>
        </p:spPr>
      </p:pic>
      <p:pic>
        <p:nvPicPr>
          <p:cNvPr id="525" name="Google Shape;525;p52"/>
          <p:cNvPicPr preferRelativeResize="0"/>
          <p:nvPr/>
        </p:nvPicPr>
        <p:blipFill>
          <a:blip r:embed="rId4">
            <a:alphaModFix/>
          </a:blip>
          <a:stretch>
            <a:fillRect/>
          </a:stretch>
        </p:blipFill>
        <p:spPr>
          <a:xfrm>
            <a:off x="176750" y="1772091"/>
            <a:ext cx="3272626" cy="2454475"/>
          </a:xfrm>
          <a:prstGeom prst="rect">
            <a:avLst/>
          </a:prstGeom>
          <a:noFill/>
          <a:ln>
            <a:noFill/>
          </a:ln>
        </p:spPr>
      </p:pic>
      <p:pic>
        <p:nvPicPr>
          <p:cNvPr id="526" name="Google Shape;526;p52"/>
          <p:cNvPicPr preferRelativeResize="0"/>
          <p:nvPr/>
        </p:nvPicPr>
        <p:blipFill>
          <a:blip r:embed="rId5">
            <a:alphaModFix/>
          </a:blip>
          <a:stretch>
            <a:fillRect/>
          </a:stretch>
        </p:blipFill>
        <p:spPr>
          <a:xfrm>
            <a:off x="3257646" y="1844390"/>
            <a:ext cx="2573078" cy="2382175"/>
          </a:xfrm>
          <a:prstGeom prst="rect">
            <a:avLst/>
          </a:prstGeom>
          <a:noFill/>
          <a:ln>
            <a:noFill/>
          </a:ln>
        </p:spPr>
      </p:pic>
      <p:sp>
        <p:nvSpPr>
          <p:cNvPr id="527" name="Google Shape;527;p5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2" name="Rectangle 1">
            <a:extLst>
              <a:ext uri="{FF2B5EF4-FFF2-40B4-BE49-F238E27FC236}">
                <a16:creationId xmlns:a16="http://schemas.microsoft.com/office/drawing/2014/main" id="{90887125-08A4-DA64-6CD6-3BCDD8D7FF5B}"/>
              </a:ext>
            </a:extLst>
          </p:cNvPr>
          <p:cNvSpPr/>
          <p:nvPr/>
        </p:nvSpPr>
        <p:spPr>
          <a:xfrm>
            <a:off x="3352800" y="2901950"/>
            <a:ext cx="2235200" cy="127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DB4C9D-97BC-0E6D-320C-BBB45342A1D7}"/>
              </a:ext>
            </a:extLst>
          </p:cNvPr>
          <p:cNvSpPr/>
          <p:nvPr/>
        </p:nvSpPr>
        <p:spPr>
          <a:xfrm>
            <a:off x="3352800" y="3200400"/>
            <a:ext cx="2235200" cy="127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26"/>
                                        </p:tgtEl>
                                        <p:attrNameLst>
                                          <p:attrName>style.visibility</p:attrName>
                                        </p:attrNameLst>
                                      </p:cBhvr>
                                      <p:to>
                                        <p:strVal val="visible"/>
                                      </p:to>
                                    </p:set>
                                    <p:animEffect transition="in" filter="fade">
                                      <p:cBhvr>
                                        <p:cTn id="13" dur="500"/>
                                        <p:tgtEl>
                                          <p:spTgt spid="5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3"/>
          <p:cNvSpPr txBox="1">
            <a:spLocks noGrp="1"/>
          </p:cNvSpPr>
          <p:nvPr>
            <p:ph type="title" idx="4294967295"/>
          </p:nvPr>
        </p:nvSpPr>
        <p:spPr>
          <a:xfrm>
            <a:off x="7160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dirty="0"/>
              <a:t>Performance Evaluation (Contd.)</a:t>
            </a:r>
            <a:endParaRPr dirty="0"/>
          </a:p>
        </p:txBody>
      </p:sp>
      <p:pic>
        <p:nvPicPr>
          <p:cNvPr id="536" name="Google Shape;536;p53"/>
          <p:cNvPicPr preferRelativeResize="0"/>
          <p:nvPr/>
        </p:nvPicPr>
        <p:blipFill>
          <a:blip r:embed="rId3">
            <a:alphaModFix/>
          </a:blip>
          <a:stretch>
            <a:fillRect/>
          </a:stretch>
        </p:blipFill>
        <p:spPr>
          <a:xfrm>
            <a:off x="214475" y="1868685"/>
            <a:ext cx="3280925" cy="2460700"/>
          </a:xfrm>
          <a:prstGeom prst="rect">
            <a:avLst/>
          </a:prstGeom>
          <a:noFill/>
          <a:ln>
            <a:noFill/>
          </a:ln>
        </p:spPr>
      </p:pic>
      <p:pic>
        <p:nvPicPr>
          <p:cNvPr id="537" name="Google Shape;537;p53"/>
          <p:cNvPicPr preferRelativeResize="0"/>
          <p:nvPr/>
        </p:nvPicPr>
        <p:blipFill>
          <a:blip r:embed="rId4">
            <a:alphaModFix/>
          </a:blip>
          <a:stretch>
            <a:fillRect/>
          </a:stretch>
        </p:blipFill>
        <p:spPr>
          <a:xfrm>
            <a:off x="5751149" y="1868685"/>
            <a:ext cx="3280901" cy="2460700"/>
          </a:xfrm>
          <a:prstGeom prst="rect">
            <a:avLst/>
          </a:prstGeom>
          <a:noFill/>
          <a:ln>
            <a:noFill/>
          </a:ln>
        </p:spPr>
      </p:pic>
      <p:pic>
        <p:nvPicPr>
          <p:cNvPr id="538" name="Google Shape;538;p53"/>
          <p:cNvPicPr preferRelativeResize="0"/>
          <p:nvPr/>
        </p:nvPicPr>
        <p:blipFill>
          <a:blip r:embed="rId5">
            <a:alphaModFix/>
          </a:blip>
          <a:stretch>
            <a:fillRect/>
          </a:stretch>
        </p:blipFill>
        <p:spPr>
          <a:xfrm>
            <a:off x="3321800" y="2008760"/>
            <a:ext cx="2500402" cy="2320625"/>
          </a:xfrm>
          <a:prstGeom prst="rect">
            <a:avLst/>
          </a:prstGeom>
          <a:noFill/>
          <a:ln>
            <a:noFill/>
          </a:ln>
        </p:spPr>
      </p:pic>
      <p:sp>
        <p:nvSpPr>
          <p:cNvPr id="539" name="Google Shape;539;p5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2" name="Google Shape;523;p52">
            <a:extLst>
              <a:ext uri="{FF2B5EF4-FFF2-40B4-BE49-F238E27FC236}">
                <a16:creationId xmlns:a16="http://schemas.microsoft.com/office/drawing/2014/main" id="{90C70641-EC25-5D6E-26A2-CEB0149B7A72}"/>
              </a:ext>
            </a:extLst>
          </p:cNvPr>
          <p:cNvSpPr txBox="1"/>
          <p:nvPr/>
        </p:nvSpPr>
        <p:spPr>
          <a:xfrm>
            <a:off x="2322390" y="872250"/>
            <a:ext cx="4432500" cy="461635"/>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 Identifying key group of system calls</a:t>
            </a:r>
            <a:endParaRPr sz="1800" dirty="0">
              <a:latin typeface="Lato"/>
              <a:ea typeface="Lato"/>
              <a:cs typeface="Lato"/>
              <a:sym typeface="Lato"/>
            </a:endParaRPr>
          </a:p>
        </p:txBody>
      </p:sp>
      <p:sp>
        <p:nvSpPr>
          <p:cNvPr id="3" name="Rectangle 2">
            <a:extLst>
              <a:ext uri="{FF2B5EF4-FFF2-40B4-BE49-F238E27FC236}">
                <a16:creationId xmlns:a16="http://schemas.microsoft.com/office/drawing/2014/main" id="{9B25D166-3D65-8B79-6D0B-C0B20FEFE079}"/>
              </a:ext>
            </a:extLst>
          </p:cNvPr>
          <p:cNvSpPr/>
          <p:nvPr/>
        </p:nvSpPr>
        <p:spPr>
          <a:xfrm>
            <a:off x="3403600" y="3543300"/>
            <a:ext cx="2235200" cy="127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38"/>
                                        </p:tgtEl>
                                        <p:attrNameLst>
                                          <p:attrName>style.visibility</p:attrName>
                                        </p:attrNameLst>
                                      </p:cBhvr>
                                      <p:to>
                                        <p:strVal val="visible"/>
                                      </p:to>
                                    </p:set>
                                    <p:anim calcmode="lin" valueType="num">
                                      <p:cBhvr additive="base">
                                        <p:cTn id="13" dur="1"/>
                                        <p:tgtEl>
                                          <p:spTgt spid="53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7" name="Google Shape;547;p54"/>
          <p:cNvPicPr preferRelativeResize="0"/>
          <p:nvPr/>
        </p:nvPicPr>
        <p:blipFill>
          <a:blip r:embed="rId3">
            <a:alphaModFix/>
          </a:blip>
          <a:stretch>
            <a:fillRect/>
          </a:stretch>
        </p:blipFill>
        <p:spPr>
          <a:xfrm>
            <a:off x="123975" y="1844565"/>
            <a:ext cx="3348850" cy="2511625"/>
          </a:xfrm>
          <a:prstGeom prst="rect">
            <a:avLst/>
          </a:prstGeom>
          <a:noFill/>
          <a:ln>
            <a:noFill/>
          </a:ln>
        </p:spPr>
      </p:pic>
      <p:pic>
        <p:nvPicPr>
          <p:cNvPr id="548" name="Google Shape;548;p54"/>
          <p:cNvPicPr preferRelativeResize="0"/>
          <p:nvPr/>
        </p:nvPicPr>
        <p:blipFill>
          <a:blip r:embed="rId4">
            <a:alphaModFix/>
          </a:blip>
          <a:stretch>
            <a:fillRect/>
          </a:stretch>
        </p:blipFill>
        <p:spPr>
          <a:xfrm>
            <a:off x="5809450" y="1844553"/>
            <a:ext cx="3348850" cy="2511637"/>
          </a:xfrm>
          <a:prstGeom prst="rect">
            <a:avLst/>
          </a:prstGeom>
          <a:noFill/>
          <a:ln>
            <a:noFill/>
          </a:ln>
        </p:spPr>
      </p:pic>
      <p:pic>
        <p:nvPicPr>
          <p:cNvPr id="549" name="Google Shape;549;p54"/>
          <p:cNvPicPr preferRelativeResize="0"/>
          <p:nvPr/>
        </p:nvPicPr>
        <p:blipFill>
          <a:blip r:embed="rId5">
            <a:alphaModFix/>
          </a:blip>
          <a:stretch>
            <a:fillRect/>
          </a:stretch>
        </p:blipFill>
        <p:spPr>
          <a:xfrm>
            <a:off x="3342838" y="1942440"/>
            <a:ext cx="2486725" cy="2413758"/>
          </a:xfrm>
          <a:prstGeom prst="rect">
            <a:avLst/>
          </a:prstGeom>
          <a:noFill/>
          <a:ln>
            <a:noFill/>
          </a:ln>
        </p:spPr>
      </p:pic>
      <p:sp>
        <p:nvSpPr>
          <p:cNvPr id="550" name="Google Shape;550;p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2" name="Google Shape;523;p52">
            <a:extLst>
              <a:ext uri="{FF2B5EF4-FFF2-40B4-BE49-F238E27FC236}">
                <a16:creationId xmlns:a16="http://schemas.microsoft.com/office/drawing/2014/main" id="{EBEEF579-5D96-6779-AE12-61F20863BF62}"/>
              </a:ext>
            </a:extLst>
          </p:cNvPr>
          <p:cNvSpPr txBox="1"/>
          <p:nvPr/>
        </p:nvSpPr>
        <p:spPr>
          <a:xfrm>
            <a:off x="2322390" y="872250"/>
            <a:ext cx="4432500" cy="461635"/>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 Identifying key group of system calls</a:t>
            </a:r>
            <a:endParaRPr sz="1800" dirty="0">
              <a:latin typeface="Lato"/>
              <a:ea typeface="Lato"/>
              <a:cs typeface="Lato"/>
              <a:sym typeface="Lato"/>
            </a:endParaRPr>
          </a:p>
        </p:txBody>
      </p:sp>
      <p:sp>
        <p:nvSpPr>
          <p:cNvPr id="3" name="Rectangle 2">
            <a:extLst>
              <a:ext uri="{FF2B5EF4-FFF2-40B4-BE49-F238E27FC236}">
                <a16:creationId xmlns:a16="http://schemas.microsoft.com/office/drawing/2014/main" id="{F6347DB8-407F-4061-AB1F-F0886D1049EA}"/>
              </a:ext>
            </a:extLst>
          </p:cNvPr>
          <p:cNvSpPr/>
          <p:nvPr/>
        </p:nvSpPr>
        <p:spPr>
          <a:xfrm>
            <a:off x="3403600" y="2889250"/>
            <a:ext cx="2235200" cy="127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534;p53">
            <a:extLst>
              <a:ext uri="{FF2B5EF4-FFF2-40B4-BE49-F238E27FC236}">
                <a16:creationId xmlns:a16="http://schemas.microsoft.com/office/drawing/2014/main" id="{D00EA220-0C4B-4B91-EB3D-ED87A932DEE0}"/>
              </a:ext>
            </a:extLst>
          </p:cNvPr>
          <p:cNvSpPr txBox="1">
            <a:spLocks/>
          </p:cNvSpPr>
          <p:nvPr/>
        </p:nvSpPr>
        <p:spPr>
          <a:xfrm>
            <a:off x="716050" y="227125"/>
            <a:ext cx="673410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marL="1371600"/>
            <a:r>
              <a:rPr lang="en-US" dirty="0"/>
              <a:t>Performance Evaluation (Contd.)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5"/>
          <p:cNvSpPr txBox="1">
            <a:spLocks noGrp="1"/>
          </p:cNvSpPr>
          <p:nvPr>
            <p:ph type="title" idx="4294967295"/>
          </p:nvPr>
        </p:nvSpPr>
        <p:spPr>
          <a:xfrm>
            <a:off x="-106703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dirty="0"/>
              <a:t>Concluding Remarks</a:t>
            </a:r>
            <a:endParaRPr dirty="0"/>
          </a:p>
        </p:txBody>
      </p:sp>
      <p:sp>
        <p:nvSpPr>
          <p:cNvPr id="557" name="Google Shape;557;p55"/>
          <p:cNvSpPr txBox="1"/>
          <p:nvPr/>
        </p:nvSpPr>
        <p:spPr>
          <a:xfrm>
            <a:off x="182880" y="793575"/>
            <a:ext cx="8709660" cy="1015632"/>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Wingdings" panose="05000000000000000000" pitchFamily="2" charset="2"/>
              <a:buChar char="§"/>
            </a:pPr>
            <a:r>
              <a:rPr lang="en" sz="1800" dirty="0">
                <a:latin typeface="Lato"/>
                <a:ea typeface="Lato"/>
                <a:cs typeface="Lato"/>
                <a:sym typeface="Lato"/>
              </a:rPr>
              <a:t>Multi-level monitoring of container using different monitoring tools</a:t>
            </a:r>
            <a:endParaRPr sz="1800" dirty="0">
              <a:latin typeface="Lato"/>
              <a:ea typeface="Lato"/>
              <a:cs typeface="Lato"/>
              <a:sym typeface="Lato"/>
            </a:endParaRPr>
          </a:p>
          <a:p>
            <a:pPr marL="914400" lvl="1" indent="-317500" algn="l" rtl="0">
              <a:spcBef>
                <a:spcPts val="0"/>
              </a:spcBef>
              <a:spcAft>
                <a:spcPts val="0"/>
              </a:spcAft>
              <a:buSzPts val="1400"/>
              <a:buFont typeface="Wingdings" panose="05000000000000000000" pitchFamily="2" charset="2"/>
              <a:buChar char="§"/>
            </a:pPr>
            <a:r>
              <a:rPr lang="en" sz="1800" dirty="0">
                <a:latin typeface="Lato"/>
                <a:ea typeface="Lato"/>
                <a:cs typeface="Lato"/>
                <a:sym typeface="Lato"/>
              </a:rPr>
              <a:t>Makes it feasible to identify an attack in a different level if an attacker manages to get past a single layer of a container without being detected</a:t>
            </a:r>
            <a:endParaRPr sz="1800" dirty="0">
              <a:latin typeface="Lato"/>
              <a:ea typeface="Lato"/>
              <a:cs typeface="Lato"/>
              <a:sym typeface="Lato"/>
            </a:endParaRPr>
          </a:p>
        </p:txBody>
      </p:sp>
      <p:sp>
        <p:nvSpPr>
          <p:cNvPr id="558" name="Google Shape;558;p55"/>
          <p:cNvSpPr txBox="1"/>
          <p:nvPr/>
        </p:nvSpPr>
        <p:spPr>
          <a:xfrm>
            <a:off x="182880" y="1883235"/>
            <a:ext cx="8709660" cy="73863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Wingdings" panose="05000000000000000000" pitchFamily="2" charset="2"/>
              <a:buChar char="§"/>
            </a:pPr>
            <a:r>
              <a:rPr lang="en" sz="1800" dirty="0">
                <a:latin typeface="Lato"/>
                <a:ea typeface="Lato"/>
                <a:cs typeface="Lato"/>
                <a:sym typeface="Lato"/>
              </a:rPr>
              <a:t>Path Specific detection mechanism </a:t>
            </a:r>
            <a:endParaRPr sz="1800" dirty="0">
              <a:latin typeface="Lato"/>
              <a:ea typeface="Lato"/>
              <a:cs typeface="Lato"/>
              <a:sym typeface="Lato"/>
            </a:endParaRPr>
          </a:p>
          <a:p>
            <a:pPr marL="914400" lvl="1" indent="-317500" algn="l" rtl="0">
              <a:spcBef>
                <a:spcPts val="0"/>
              </a:spcBef>
              <a:spcAft>
                <a:spcPts val="0"/>
              </a:spcAft>
              <a:buSzPts val="1400"/>
              <a:buFont typeface="Wingdings" panose="05000000000000000000" pitchFamily="2" charset="2"/>
              <a:buChar char="§"/>
            </a:pPr>
            <a:r>
              <a:rPr lang="en" sz="1800" dirty="0">
                <a:latin typeface="Lato"/>
                <a:ea typeface="Lato"/>
                <a:cs typeface="Lato"/>
                <a:sym typeface="Lato"/>
              </a:rPr>
              <a:t>Covers lots of potential ways to inject malicious code in a container</a:t>
            </a:r>
            <a:endParaRPr sz="1800" dirty="0">
              <a:latin typeface="Lato"/>
              <a:ea typeface="Lato"/>
              <a:cs typeface="Lato"/>
              <a:sym typeface="Lato"/>
            </a:endParaRPr>
          </a:p>
        </p:txBody>
      </p:sp>
      <p:sp>
        <p:nvSpPr>
          <p:cNvPr id="559" name="Google Shape;559;p55"/>
          <p:cNvSpPr txBox="1"/>
          <p:nvPr/>
        </p:nvSpPr>
        <p:spPr>
          <a:xfrm>
            <a:off x="182880" y="2690955"/>
            <a:ext cx="8709660" cy="1015632"/>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Wingdings" panose="05000000000000000000" pitchFamily="2" charset="2"/>
              <a:buChar char="§"/>
            </a:pPr>
            <a:r>
              <a:rPr lang="en" sz="1800" dirty="0">
                <a:latin typeface="Lato"/>
                <a:ea typeface="Lato"/>
                <a:cs typeface="Lato"/>
                <a:sym typeface="Lato"/>
              </a:rPr>
              <a:t>Identifying Key group of system calls</a:t>
            </a:r>
            <a:endParaRPr sz="1800" dirty="0">
              <a:latin typeface="Lato"/>
              <a:ea typeface="Lato"/>
              <a:cs typeface="Lato"/>
              <a:sym typeface="Lato"/>
            </a:endParaRPr>
          </a:p>
          <a:p>
            <a:pPr marL="914400" lvl="1" indent="-317500" algn="l" rtl="0">
              <a:spcBef>
                <a:spcPts val="0"/>
              </a:spcBef>
              <a:spcAft>
                <a:spcPts val="0"/>
              </a:spcAft>
              <a:buSzPts val="1400"/>
              <a:buFont typeface="Wingdings" panose="05000000000000000000" pitchFamily="2" charset="2"/>
              <a:buChar char="§"/>
            </a:pPr>
            <a:r>
              <a:rPr lang="en" sz="1800" dirty="0">
                <a:latin typeface="Lato"/>
                <a:ea typeface="Lato"/>
                <a:cs typeface="Lato"/>
                <a:sym typeface="Lato"/>
              </a:rPr>
              <a:t>Have increased the efficiency of our detection mechanism as we are no longer concerned about unnecessary system calls</a:t>
            </a:r>
            <a:endParaRPr sz="1800" dirty="0">
              <a:latin typeface="Lato"/>
              <a:ea typeface="Lato"/>
              <a:cs typeface="Lato"/>
              <a:sym typeface="Lato"/>
            </a:endParaRPr>
          </a:p>
        </p:txBody>
      </p:sp>
      <p:sp>
        <p:nvSpPr>
          <p:cNvPr id="560" name="Google Shape;560;p5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2" name="Google Shape;559;p55">
            <a:extLst>
              <a:ext uri="{FF2B5EF4-FFF2-40B4-BE49-F238E27FC236}">
                <a16:creationId xmlns:a16="http://schemas.microsoft.com/office/drawing/2014/main" id="{83486FAA-6623-A004-9A10-9D06288D149E}"/>
              </a:ext>
            </a:extLst>
          </p:cNvPr>
          <p:cNvSpPr txBox="1"/>
          <p:nvPr/>
        </p:nvSpPr>
        <p:spPr>
          <a:xfrm>
            <a:off x="182880" y="3795855"/>
            <a:ext cx="8709660" cy="1292631"/>
          </a:xfrm>
          <a:prstGeom prst="rect">
            <a:avLst/>
          </a:prstGeom>
          <a:noFill/>
          <a:ln>
            <a:noFill/>
          </a:ln>
        </p:spPr>
        <p:txBody>
          <a:bodyPr spcFirstLastPara="1" wrap="square" lIns="91425" tIns="91425" rIns="91425" bIns="91425" anchor="t" anchorCtr="0">
            <a:spAutoFit/>
          </a:bodyPr>
          <a:lstStyle/>
          <a:p>
            <a:pPr marL="457200" lvl="0" indent="-317500">
              <a:buSzPts val="1400"/>
              <a:buFont typeface="Wingdings" panose="05000000000000000000" pitchFamily="2" charset="2"/>
              <a:buChar char="§"/>
            </a:pPr>
            <a:r>
              <a:rPr lang="en-US" sz="1800" dirty="0">
                <a:latin typeface="Lato" panose="020F0502020204030203" pitchFamily="34" charset="0"/>
              </a:rPr>
              <a:t>Future research will focus on analyzing how these parameters affect learning, detection speed, and accuracy in an effort to formalize a method for maximizing their values for the intended application. </a:t>
            </a:r>
            <a:br>
              <a:rPr lang="en-US" sz="1800" dirty="0">
                <a:latin typeface="Lato" panose="020F0502020204030203" pitchFamily="34" charset="0"/>
              </a:rPr>
            </a:br>
            <a:endParaRPr sz="1800" dirty="0">
              <a:latin typeface="Lato" panose="020F0502020204030203" pitchFamily="34" charset="0"/>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6"/>
          <p:cNvSpPr txBox="1">
            <a:spLocks noGrp="1"/>
          </p:cNvSpPr>
          <p:nvPr>
            <p:ph type="title" idx="4294967295"/>
          </p:nvPr>
        </p:nvSpPr>
        <p:spPr>
          <a:xfrm>
            <a:off x="-2065250" y="189025"/>
            <a:ext cx="6734100" cy="535200"/>
          </a:xfrm>
          <a:prstGeom prst="rect">
            <a:avLst/>
          </a:prstGeom>
        </p:spPr>
        <p:txBody>
          <a:bodyPr spcFirstLastPara="1" wrap="square" lIns="91425" tIns="91425" rIns="91425" bIns="91425" anchor="t" anchorCtr="0">
            <a:normAutofit fontScale="90000"/>
          </a:bodyPr>
          <a:lstStyle/>
          <a:p>
            <a:pPr marL="1371600" lvl="0" indent="0" algn="l" rtl="0">
              <a:spcBef>
                <a:spcPts val="0"/>
              </a:spcBef>
              <a:spcAft>
                <a:spcPts val="0"/>
              </a:spcAft>
              <a:buNone/>
            </a:pPr>
            <a:r>
              <a:rPr lang="en" dirty="0"/>
              <a:t>            References</a:t>
            </a:r>
            <a:endParaRPr dirty="0"/>
          </a:p>
        </p:txBody>
      </p:sp>
      <p:sp>
        <p:nvSpPr>
          <p:cNvPr id="566" name="Google Shape;566;p56"/>
          <p:cNvSpPr txBox="1"/>
          <p:nvPr/>
        </p:nvSpPr>
        <p:spPr>
          <a:xfrm>
            <a:off x="58998" y="826580"/>
            <a:ext cx="8970701" cy="406262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eriod"/>
            </a:pPr>
            <a:r>
              <a:rPr lang="en" sz="1200" dirty="0">
                <a:latin typeface="Lato"/>
                <a:ea typeface="Lato"/>
                <a:cs typeface="Lato"/>
                <a:sym typeface="Lato"/>
              </a:rPr>
              <a:t> A. S. Abed, T. C. Clancy, and D. S. Levy, “Applying bag of system calls for anomalous behavior detection of applications in linux containers,” IEEE GC Workshops, 2015, pp. 1–5</a:t>
            </a:r>
            <a:endParaRPr sz="1200" dirty="0">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sz="1200" dirty="0">
                <a:latin typeface="Lato"/>
                <a:ea typeface="Lato"/>
                <a:cs typeface="Lato"/>
                <a:sym typeface="Lato"/>
              </a:rPr>
              <a:t>G. R. Castanhel, T. Heinrich, F. Ceschin, and C. Maziero, “Taking a peek: An evaluation of anomaly detection using system calls for containers,” IEEE ISCC 2021, pp. 1–6</a:t>
            </a:r>
            <a:endParaRPr sz="1200" dirty="0">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sz="1200" dirty="0">
                <a:latin typeface="Lato"/>
                <a:ea typeface="Lato"/>
                <a:cs typeface="Lato"/>
                <a:sym typeface="Lato"/>
              </a:rPr>
              <a:t>M. Cavalcanti, P. Inacio, and M. Freire, “Performance evaluation of container-level anomaly-based intrusion detection systems for multi-tenant applications using machine learning algorithms,” ARS 2021, pp. 1–9</a:t>
            </a:r>
            <a:endParaRPr sz="1200" dirty="0">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sz="1200" dirty="0">
                <a:latin typeface="Lato"/>
                <a:ea typeface="Lato"/>
                <a:cs typeface="Lato"/>
                <a:sym typeface="Lato"/>
              </a:rPr>
              <a:t>M. Souppaya, J. Morello, and K. Scarfone, “Application container security guide,” National Institute of Standards and Technology, Tech. Rep., 2017</a:t>
            </a:r>
            <a:endParaRPr sz="1200" dirty="0">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sz="1200" dirty="0">
                <a:latin typeface="Lato"/>
                <a:ea typeface="Lato"/>
                <a:cs typeface="Lato"/>
                <a:sym typeface="Lato"/>
              </a:rPr>
              <a:t> X. Lin, L. Lei, Y. Wang, J. Jing, K. Sun, and Q. Zhou, “A measurement study on linux container security: Attacks and countermeasures,” CSA 2018, pp. 418–429</a:t>
            </a:r>
            <a:endParaRPr sz="1200" dirty="0">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sz="1200" dirty="0">
                <a:latin typeface="Lato"/>
                <a:ea typeface="Lato"/>
                <a:cs typeface="Lato"/>
                <a:sym typeface="Lato"/>
              </a:rPr>
              <a:t> J. Chelladhurai, P. R. Chelliah, and S. A. Kumar, “Securing docker containers from denial of service (dos) attacks,” IEEE SCC 2016, pp. 856–859</a:t>
            </a:r>
          </a:p>
          <a:p>
            <a:pPr marL="457200" lvl="0" indent="-317500" algn="l" rtl="0">
              <a:spcBef>
                <a:spcPts val="0"/>
              </a:spcBef>
              <a:spcAft>
                <a:spcPts val="0"/>
              </a:spcAft>
              <a:buSzPts val="1400"/>
              <a:buFont typeface="Lato"/>
              <a:buAutoNum type="arabicPeriod"/>
            </a:pPr>
            <a:r>
              <a:rPr lang="en-US" sz="1200" dirty="0">
                <a:latin typeface="Lato"/>
                <a:ea typeface="Lato"/>
                <a:cs typeface="Lato"/>
                <a:sym typeface="Lato"/>
              </a:rPr>
              <a:t>O. Tunde-</a:t>
            </a:r>
            <a:r>
              <a:rPr lang="en-US" sz="1200" dirty="0" err="1">
                <a:latin typeface="Lato"/>
                <a:ea typeface="Lato"/>
                <a:cs typeface="Lato"/>
                <a:sym typeface="Lato"/>
              </a:rPr>
              <a:t>Onadele</a:t>
            </a:r>
            <a:r>
              <a:rPr lang="en-US" sz="1200" dirty="0">
                <a:latin typeface="Lato"/>
                <a:ea typeface="Lato"/>
                <a:cs typeface="Lato"/>
                <a:sym typeface="Lato"/>
              </a:rPr>
              <a:t>, J. He, T. Dai, and X. Gu, “A study on container vulnerability exploit detection,” IEEE IC2E 2019, pp. 121– 127.</a:t>
            </a:r>
          </a:p>
          <a:p>
            <a:pPr marL="457200" lvl="0" indent="-317500" algn="l" rtl="0">
              <a:spcBef>
                <a:spcPts val="0"/>
              </a:spcBef>
              <a:spcAft>
                <a:spcPts val="0"/>
              </a:spcAft>
              <a:buSzPts val="1400"/>
              <a:buFont typeface="Lato"/>
              <a:buAutoNum type="arabicPeriod"/>
            </a:pPr>
            <a:r>
              <a:rPr lang="en-US" sz="1200" dirty="0">
                <a:latin typeface="Lato"/>
                <a:ea typeface="Lato"/>
                <a:cs typeface="Lato"/>
                <a:sym typeface="Lato"/>
              </a:rPr>
              <a:t>T. Bui, “Analysis of docker security,” </a:t>
            </a:r>
            <a:r>
              <a:rPr lang="en-US" sz="1200" dirty="0" err="1">
                <a:latin typeface="Lato"/>
                <a:ea typeface="Lato"/>
                <a:cs typeface="Lato"/>
                <a:sym typeface="Lato"/>
              </a:rPr>
              <a:t>arXiv</a:t>
            </a:r>
            <a:r>
              <a:rPr lang="en-US" sz="1200" dirty="0">
                <a:latin typeface="Lato"/>
                <a:ea typeface="Lato"/>
                <a:cs typeface="Lato"/>
                <a:sym typeface="Lato"/>
              </a:rPr>
              <a:t> preprint arXiv:1501.02967, 2015.</a:t>
            </a:r>
          </a:p>
          <a:p>
            <a:pPr marL="457200" lvl="0" indent="-317500" algn="l" rtl="0">
              <a:spcBef>
                <a:spcPts val="0"/>
              </a:spcBef>
              <a:spcAft>
                <a:spcPts val="0"/>
              </a:spcAft>
              <a:buSzPts val="1400"/>
              <a:buFont typeface="Lato"/>
              <a:buAutoNum type="arabicPeriod"/>
            </a:pPr>
            <a:r>
              <a:rPr lang="en-US" sz="1200" dirty="0">
                <a:latin typeface="Lato"/>
                <a:ea typeface="Lato"/>
                <a:cs typeface="Lato"/>
                <a:sym typeface="Lato"/>
              </a:rPr>
              <a:t>T. </a:t>
            </a:r>
            <a:r>
              <a:rPr lang="en-US" sz="1200" dirty="0" err="1">
                <a:latin typeface="Lato"/>
                <a:ea typeface="Lato"/>
                <a:cs typeface="Lato"/>
                <a:sym typeface="Lato"/>
              </a:rPr>
              <a:t>Yarygina</a:t>
            </a:r>
            <a:r>
              <a:rPr lang="en-US" sz="1200" dirty="0">
                <a:latin typeface="Lato"/>
                <a:ea typeface="Lato"/>
                <a:cs typeface="Lato"/>
                <a:sym typeface="Lato"/>
              </a:rPr>
              <a:t> and C. </a:t>
            </a:r>
            <a:r>
              <a:rPr lang="en-US" sz="1200" dirty="0" err="1">
                <a:latin typeface="Lato"/>
                <a:ea typeface="Lato"/>
                <a:cs typeface="Lato"/>
                <a:sym typeface="Lato"/>
              </a:rPr>
              <a:t>Otterstad</a:t>
            </a:r>
            <a:r>
              <a:rPr lang="en-US" sz="1200" dirty="0">
                <a:latin typeface="Lato"/>
                <a:ea typeface="Lato"/>
                <a:cs typeface="Lato"/>
                <a:sym typeface="Lato"/>
              </a:rPr>
              <a:t>, “A game of microservices: Automated intrusion response,” DAIS 2018, pp.  169–177.</a:t>
            </a:r>
          </a:p>
          <a:p>
            <a:pPr marL="457200" lvl="0" indent="-317500" algn="l" rtl="0">
              <a:spcBef>
                <a:spcPts val="0"/>
              </a:spcBef>
              <a:spcAft>
                <a:spcPts val="0"/>
              </a:spcAft>
              <a:buSzPts val="1400"/>
              <a:buFont typeface="Lato"/>
              <a:buAutoNum type="arabicPeriod"/>
            </a:pPr>
            <a:r>
              <a:rPr lang="en-US" sz="1200" dirty="0">
                <a:latin typeface="Lato"/>
                <a:ea typeface="Lato"/>
                <a:cs typeface="Lato"/>
                <a:sym typeface="Lato"/>
              </a:rPr>
              <a:t>V. V. </a:t>
            </a:r>
            <a:r>
              <a:rPr lang="en-US" sz="1200" dirty="0" err="1">
                <a:latin typeface="Lato"/>
                <a:ea typeface="Lato"/>
                <a:cs typeface="Lato"/>
                <a:sym typeface="Lato"/>
              </a:rPr>
              <a:t>Sarkale</a:t>
            </a:r>
            <a:r>
              <a:rPr lang="en-US" sz="1200" dirty="0">
                <a:latin typeface="Lato"/>
                <a:ea typeface="Lato"/>
                <a:cs typeface="Lato"/>
                <a:sym typeface="Lato"/>
              </a:rPr>
              <a:t>, P. Rad, and W. Lee, “Secure cloud container: Runtime behavior monitoring using most privileged container (</a:t>
            </a:r>
            <a:r>
              <a:rPr lang="en-US" sz="1200" dirty="0" err="1">
                <a:latin typeface="Lato"/>
                <a:ea typeface="Lato"/>
                <a:cs typeface="Lato"/>
                <a:sym typeface="Lato"/>
              </a:rPr>
              <a:t>mpc</a:t>
            </a:r>
            <a:r>
              <a:rPr lang="en-US" sz="1200" dirty="0">
                <a:latin typeface="Lato"/>
                <a:ea typeface="Lato"/>
                <a:cs typeface="Lato"/>
                <a:sym typeface="Lato"/>
              </a:rPr>
              <a:t>),” IEEE </a:t>
            </a:r>
            <a:r>
              <a:rPr lang="en-US" sz="1200" dirty="0" err="1">
                <a:latin typeface="Lato"/>
                <a:ea typeface="Lato"/>
                <a:cs typeface="Lato"/>
                <a:sym typeface="Lato"/>
              </a:rPr>
              <a:t>CSCloud</a:t>
            </a:r>
            <a:r>
              <a:rPr lang="en-US" sz="1200" dirty="0">
                <a:latin typeface="Lato"/>
                <a:ea typeface="Lato"/>
                <a:cs typeface="Lato"/>
                <a:sym typeface="Lato"/>
              </a:rPr>
              <a:t> 2017, pp. 351–356.</a:t>
            </a:r>
          </a:p>
          <a:p>
            <a:pPr marL="457200" lvl="0" indent="-317500" algn="l" rtl="0">
              <a:spcBef>
                <a:spcPts val="0"/>
              </a:spcBef>
              <a:spcAft>
                <a:spcPts val="0"/>
              </a:spcAft>
              <a:buSzPts val="1400"/>
              <a:buFont typeface="Lato"/>
              <a:buAutoNum type="arabicPeriod"/>
            </a:pPr>
            <a:r>
              <a:rPr lang="en-US" sz="1200" dirty="0">
                <a:latin typeface="Lato"/>
                <a:ea typeface="Lato"/>
                <a:cs typeface="Lato"/>
                <a:sym typeface="Lato"/>
              </a:rPr>
              <a:t>S. A. Hofmeyr, S. Forrest, and A. </a:t>
            </a:r>
            <a:r>
              <a:rPr lang="en-US" sz="1200" dirty="0" err="1">
                <a:latin typeface="Lato"/>
                <a:ea typeface="Lato"/>
                <a:cs typeface="Lato"/>
                <a:sym typeface="Lato"/>
              </a:rPr>
              <a:t>Somayaji</a:t>
            </a:r>
            <a:r>
              <a:rPr lang="en-US" sz="1200" dirty="0">
                <a:latin typeface="Lato"/>
                <a:ea typeface="Lato"/>
                <a:cs typeface="Lato"/>
                <a:sym typeface="Lato"/>
              </a:rPr>
              <a:t>, “Intrusion detection using sequences of system calls,” JCS 1998, pp. 151–180.</a:t>
            </a:r>
          </a:p>
          <a:p>
            <a:pPr marL="457200" lvl="0" indent="-317500" algn="l" rtl="0">
              <a:spcBef>
                <a:spcPts val="0"/>
              </a:spcBef>
              <a:spcAft>
                <a:spcPts val="0"/>
              </a:spcAft>
              <a:buSzPts val="1400"/>
              <a:buFont typeface="Lato"/>
              <a:buAutoNum type="arabicPeriod"/>
            </a:pPr>
            <a:r>
              <a:rPr lang="en-US" sz="1200" dirty="0">
                <a:latin typeface="Lato"/>
                <a:ea typeface="Lato"/>
                <a:cs typeface="Lato"/>
                <a:sym typeface="Lato"/>
              </a:rPr>
              <a:t> L. </a:t>
            </a:r>
            <a:r>
              <a:rPr lang="en-US" sz="1200" dirty="0" err="1">
                <a:latin typeface="Lato"/>
                <a:ea typeface="Lato"/>
                <a:cs typeface="Lato"/>
                <a:sym typeface="Lato"/>
              </a:rPr>
              <a:t>Kuang</a:t>
            </a:r>
            <a:r>
              <a:rPr lang="en-US" sz="1200" dirty="0">
                <a:latin typeface="Lato"/>
                <a:ea typeface="Lato"/>
                <a:cs typeface="Lato"/>
                <a:sym typeface="Lato"/>
              </a:rPr>
              <a:t> and M. </a:t>
            </a:r>
            <a:r>
              <a:rPr lang="en-US" sz="1200" dirty="0" err="1">
                <a:latin typeface="Lato"/>
                <a:ea typeface="Lato"/>
                <a:cs typeface="Lato"/>
                <a:sym typeface="Lato"/>
              </a:rPr>
              <a:t>Zulkernine</a:t>
            </a:r>
            <a:r>
              <a:rPr lang="en-US" sz="1200" dirty="0">
                <a:latin typeface="Lato"/>
                <a:ea typeface="Lato"/>
                <a:cs typeface="Lato"/>
                <a:sym typeface="Lato"/>
              </a:rPr>
              <a:t>, “An intrusion-tolerant mechanism for intrusion detection systems,” IEEE ARS 2008, pp. 319–326.</a:t>
            </a:r>
          </a:p>
          <a:p>
            <a:pPr marL="457200" lvl="0" indent="-317500" algn="l" rtl="0">
              <a:spcBef>
                <a:spcPts val="0"/>
              </a:spcBef>
              <a:spcAft>
                <a:spcPts val="0"/>
              </a:spcAft>
              <a:buSzPts val="1400"/>
              <a:buFont typeface="Lato"/>
              <a:buAutoNum type="arabicPeriod"/>
            </a:pPr>
            <a:endParaRPr sz="1200" dirty="0">
              <a:latin typeface="Lato"/>
              <a:ea typeface="Lato"/>
              <a:cs typeface="Lato"/>
              <a:sym typeface="Lato"/>
            </a:endParaRPr>
          </a:p>
        </p:txBody>
      </p:sp>
      <p:sp>
        <p:nvSpPr>
          <p:cNvPr id="567" name="Google Shape;567;p5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81" name="Google Shape;581;p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2" name="Google Shape;622;p39">
            <a:extLst>
              <a:ext uri="{FF2B5EF4-FFF2-40B4-BE49-F238E27FC236}">
                <a16:creationId xmlns:a16="http://schemas.microsoft.com/office/drawing/2014/main" id="{BE603E43-6814-F90D-4335-6D8029515C92}"/>
              </a:ext>
            </a:extLst>
          </p:cNvPr>
          <p:cNvPicPr preferRelativeResize="0"/>
          <p:nvPr/>
        </p:nvPicPr>
        <p:blipFill rotWithShape="1">
          <a:blip r:embed="rId3">
            <a:alphaModFix/>
          </a:blip>
          <a:srcRect/>
          <a:stretch/>
        </p:blipFill>
        <p:spPr>
          <a:xfrm>
            <a:off x="4298451" y="3169360"/>
            <a:ext cx="800175" cy="800200"/>
          </a:xfrm>
          <a:prstGeom prst="rect">
            <a:avLst/>
          </a:prstGeom>
          <a:noFill/>
          <a:ln>
            <a:noFill/>
          </a:ln>
        </p:spPr>
      </p:pic>
      <p:pic>
        <p:nvPicPr>
          <p:cNvPr id="3" name="Google Shape;623;p39">
            <a:extLst>
              <a:ext uri="{FF2B5EF4-FFF2-40B4-BE49-F238E27FC236}">
                <a16:creationId xmlns:a16="http://schemas.microsoft.com/office/drawing/2014/main" id="{9B4DF503-3B07-3B37-2BC6-6732FDAED439}"/>
              </a:ext>
            </a:extLst>
          </p:cNvPr>
          <p:cNvPicPr preferRelativeResize="0"/>
          <p:nvPr/>
        </p:nvPicPr>
        <p:blipFill>
          <a:blip r:embed="rId4">
            <a:alphaModFix/>
          </a:blip>
          <a:stretch>
            <a:fillRect/>
          </a:stretch>
        </p:blipFill>
        <p:spPr>
          <a:xfrm>
            <a:off x="2658137" y="3244985"/>
            <a:ext cx="1515051" cy="648949"/>
          </a:xfrm>
          <a:prstGeom prst="rect">
            <a:avLst/>
          </a:prstGeom>
          <a:noFill/>
          <a:ln>
            <a:noFill/>
          </a:ln>
        </p:spPr>
      </p:pic>
      <p:sp>
        <p:nvSpPr>
          <p:cNvPr id="4" name="Google Shape;579;p58">
            <a:extLst>
              <a:ext uri="{FF2B5EF4-FFF2-40B4-BE49-F238E27FC236}">
                <a16:creationId xmlns:a16="http://schemas.microsoft.com/office/drawing/2014/main" id="{8957A58D-2931-3863-06B4-FBE02AB89D8C}"/>
              </a:ext>
            </a:extLst>
          </p:cNvPr>
          <p:cNvSpPr txBox="1">
            <a:spLocks/>
          </p:cNvSpPr>
          <p:nvPr/>
        </p:nvSpPr>
        <p:spPr>
          <a:xfrm>
            <a:off x="1707840" y="1141155"/>
            <a:ext cx="5642400" cy="832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ctr"/>
            <a:r>
              <a:rPr lang="en-US" sz="4800" dirty="0"/>
              <a:t>Thank You</a:t>
            </a:r>
          </a:p>
        </p:txBody>
      </p:sp>
      <p:pic>
        <p:nvPicPr>
          <p:cNvPr id="1026" name="Picture 2" descr="Research and Innovation Centre for Science and Engineering- RISE, BUET">
            <a:extLst>
              <a:ext uri="{FF2B5EF4-FFF2-40B4-BE49-F238E27FC236}">
                <a16:creationId xmlns:a16="http://schemas.microsoft.com/office/drawing/2014/main" id="{BB9AA8CC-B1A6-9A19-1887-D3B389409C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3889" y="3192270"/>
            <a:ext cx="1085176" cy="75437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19;p39">
            <a:extLst>
              <a:ext uri="{FF2B5EF4-FFF2-40B4-BE49-F238E27FC236}">
                <a16:creationId xmlns:a16="http://schemas.microsoft.com/office/drawing/2014/main" id="{6BCF4FCC-43CE-6A89-4AA6-C4DB656558D0}"/>
              </a:ext>
            </a:extLst>
          </p:cNvPr>
          <p:cNvSpPr txBox="1">
            <a:spLocks/>
          </p:cNvSpPr>
          <p:nvPr/>
        </p:nvSpPr>
        <p:spPr>
          <a:xfrm>
            <a:off x="2581980" y="2002975"/>
            <a:ext cx="40452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100"/>
            </a:pPr>
            <a:r>
              <a:rPr lang="en-US" sz="1600" b="1" dirty="0">
                <a:latin typeface="Lato" panose="020F0502020204030203" pitchFamily="34" charset="0"/>
              </a:rPr>
              <a:t>Corresponding author:</a:t>
            </a:r>
          </a:p>
          <a:p>
            <a:pPr algn="ctr">
              <a:buSzPts val="2100"/>
            </a:pPr>
            <a:r>
              <a:rPr lang="en-US" sz="1600" dirty="0">
                <a:latin typeface="Lato" panose="020F0502020204030203" pitchFamily="34" charset="0"/>
              </a:rPr>
              <a:t>Suryadipta Majumdar</a:t>
            </a:r>
          </a:p>
          <a:p>
            <a:pPr algn="ctr">
              <a:buSzPts val="2100"/>
            </a:pPr>
            <a:r>
              <a:rPr lang="en-US" sz="1600" dirty="0">
                <a:latin typeface="Lato" panose="020F0502020204030203" pitchFamily="34" charset="0"/>
              </a:rPr>
              <a:t>suryadipta.majumdar@concordia.ca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9" name="Google Shape;119;p16"/>
          <p:cNvPicPr preferRelativeResize="0"/>
          <p:nvPr/>
        </p:nvPicPr>
        <p:blipFill>
          <a:blip r:embed="rId3">
            <a:alphaModFix/>
          </a:blip>
          <a:stretch>
            <a:fillRect/>
          </a:stretch>
        </p:blipFill>
        <p:spPr>
          <a:xfrm>
            <a:off x="4558146" y="1330320"/>
            <a:ext cx="4207334" cy="2814575"/>
          </a:xfrm>
          <a:prstGeom prst="rect">
            <a:avLst/>
          </a:prstGeom>
          <a:noFill/>
          <a:ln>
            <a:noFill/>
          </a:ln>
        </p:spPr>
      </p:pic>
      <p:sp>
        <p:nvSpPr>
          <p:cNvPr id="120" name="Google Shape;120;p16"/>
          <p:cNvSpPr txBox="1"/>
          <p:nvPr/>
        </p:nvSpPr>
        <p:spPr>
          <a:xfrm>
            <a:off x="76200" y="4188095"/>
            <a:ext cx="3901440" cy="461635"/>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Lato"/>
                <a:ea typeface="Lato"/>
                <a:cs typeface="Lato"/>
                <a:sym typeface="Lato"/>
              </a:rPr>
              <a:t>Found the weak point of a container!</a:t>
            </a:r>
            <a:endParaRPr sz="1800" dirty="0">
              <a:latin typeface="Lato"/>
              <a:ea typeface="Lato"/>
              <a:cs typeface="Lato"/>
              <a:sym typeface="Lato"/>
            </a:endParaRPr>
          </a:p>
        </p:txBody>
      </p:sp>
      <p:sp>
        <p:nvSpPr>
          <p:cNvPr id="121" name="Google Shape;121;p16"/>
          <p:cNvSpPr txBox="1"/>
          <p:nvPr/>
        </p:nvSpPr>
        <p:spPr>
          <a:xfrm>
            <a:off x="586250" y="10462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23" name="Google Shape;123;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4" name="TextBox 3">
            <a:extLst>
              <a:ext uri="{FF2B5EF4-FFF2-40B4-BE49-F238E27FC236}">
                <a16:creationId xmlns:a16="http://schemas.microsoft.com/office/drawing/2014/main" id="{B2A785E5-E663-320C-A821-5F1A56966C43}"/>
              </a:ext>
            </a:extLst>
          </p:cNvPr>
          <p:cNvSpPr txBox="1"/>
          <p:nvPr/>
        </p:nvSpPr>
        <p:spPr>
          <a:xfrm>
            <a:off x="335280" y="686435"/>
            <a:ext cx="4716780" cy="461665"/>
          </a:xfrm>
          <a:prstGeom prst="rect">
            <a:avLst/>
          </a:prstGeom>
          <a:noFill/>
        </p:spPr>
        <p:txBody>
          <a:bodyPr wrap="square" rtlCol="0">
            <a:spAutoFit/>
          </a:bodyPr>
          <a:lstStyle/>
          <a:p>
            <a:r>
              <a:rPr lang="en-US" sz="2400" b="1" dirty="0">
                <a:latin typeface="Raleway" pitchFamily="2" charset="0"/>
              </a:rPr>
              <a:t>Motivation: Container Issues</a:t>
            </a:r>
          </a:p>
        </p:txBody>
      </p:sp>
      <p:pic>
        <p:nvPicPr>
          <p:cNvPr id="118" name="Google Shape;118;p16"/>
          <p:cNvPicPr preferRelativeResize="0"/>
          <p:nvPr/>
        </p:nvPicPr>
        <p:blipFill>
          <a:blip r:embed="rId4">
            <a:alphaModFix/>
          </a:blip>
          <a:stretch>
            <a:fillRect/>
          </a:stretch>
        </p:blipFill>
        <p:spPr>
          <a:xfrm>
            <a:off x="638550" y="1330320"/>
            <a:ext cx="2814574" cy="28145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24"/>
          <p:cNvSpPr txBox="1"/>
          <p:nvPr/>
        </p:nvSpPr>
        <p:spPr>
          <a:xfrm>
            <a:off x="450400" y="872225"/>
            <a:ext cx="850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14" name="Google Shape;214;p24"/>
          <p:cNvSpPr txBox="1"/>
          <p:nvPr/>
        </p:nvSpPr>
        <p:spPr>
          <a:xfrm>
            <a:off x="507600" y="1236180"/>
            <a:ext cx="8500500" cy="461635"/>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1800" dirty="0">
                <a:latin typeface="Lato"/>
                <a:ea typeface="Lato"/>
                <a:cs typeface="Lato"/>
                <a:sym typeface="Lato"/>
              </a:rPr>
              <a:t>Increasing usage of container technology and its weak security system</a:t>
            </a:r>
            <a:endParaRPr sz="1800" dirty="0">
              <a:latin typeface="Lato"/>
              <a:ea typeface="Lato"/>
              <a:cs typeface="Lato"/>
              <a:sym typeface="Lato"/>
            </a:endParaRPr>
          </a:p>
        </p:txBody>
      </p:sp>
      <p:sp>
        <p:nvSpPr>
          <p:cNvPr id="215" name="Google Shape;215;p24"/>
          <p:cNvSpPr txBox="1"/>
          <p:nvPr/>
        </p:nvSpPr>
        <p:spPr>
          <a:xfrm>
            <a:off x="521900" y="1965430"/>
            <a:ext cx="8429100" cy="461635"/>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1800" dirty="0">
                <a:latin typeface="Lato"/>
                <a:ea typeface="Lato"/>
                <a:cs typeface="Lato"/>
                <a:sym typeface="Lato"/>
              </a:rPr>
              <a:t>Malicious code injection is the initiator to many other attacks</a:t>
            </a:r>
            <a:endParaRPr sz="1800" dirty="0">
              <a:latin typeface="Lato"/>
              <a:ea typeface="Lato"/>
              <a:cs typeface="Lato"/>
              <a:sym typeface="Lato"/>
            </a:endParaRPr>
          </a:p>
        </p:txBody>
      </p:sp>
      <p:sp>
        <p:nvSpPr>
          <p:cNvPr id="216" name="Google Shape;216;p24"/>
          <p:cNvSpPr txBox="1"/>
          <p:nvPr/>
        </p:nvSpPr>
        <p:spPr>
          <a:xfrm>
            <a:off x="526600" y="2716530"/>
            <a:ext cx="8100300" cy="738633"/>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 sz="1800" dirty="0">
                <a:latin typeface="Lato"/>
                <a:ea typeface="Lato"/>
                <a:cs typeface="Lato"/>
                <a:sym typeface="Lato"/>
              </a:rPr>
              <a:t>Malicious code injection is difficult to detect and fix due to the complexity in container layering</a:t>
            </a:r>
            <a:endParaRPr sz="1800" dirty="0">
              <a:latin typeface="Lato"/>
              <a:ea typeface="Lato"/>
              <a:cs typeface="Lato"/>
              <a:sym typeface="Lato"/>
            </a:endParaRPr>
          </a:p>
        </p:txBody>
      </p:sp>
      <p:sp>
        <p:nvSpPr>
          <p:cNvPr id="217" name="Google Shape;217;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2" name="TextBox 1">
            <a:extLst>
              <a:ext uri="{FF2B5EF4-FFF2-40B4-BE49-F238E27FC236}">
                <a16:creationId xmlns:a16="http://schemas.microsoft.com/office/drawing/2014/main" id="{F7F5CC74-B443-BE21-A3BC-28F2ABFDB5AB}"/>
              </a:ext>
            </a:extLst>
          </p:cNvPr>
          <p:cNvSpPr txBox="1"/>
          <p:nvPr/>
        </p:nvSpPr>
        <p:spPr>
          <a:xfrm>
            <a:off x="335280" y="686435"/>
            <a:ext cx="4716780" cy="461665"/>
          </a:xfrm>
          <a:prstGeom prst="rect">
            <a:avLst/>
          </a:prstGeom>
          <a:noFill/>
        </p:spPr>
        <p:txBody>
          <a:bodyPr wrap="square" rtlCol="0">
            <a:spAutoFit/>
          </a:bodyPr>
          <a:lstStyle/>
          <a:p>
            <a:r>
              <a:rPr lang="en-US" sz="2400" b="1" dirty="0">
                <a:latin typeface="Raleway" pitchFamily="2" charset="0"/>
              </a:rPr>
              <a:t>Motivation: Summary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727650" y="5965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Advantages</a:t>
            </a:r>
            <a:endParaRPr/>
          </a:p>
        </p:txBody>
      </p:sp>
      <p:sp>
        <p:nvSpPr>
          <p:cNvPr id="129" name="Google Shape;129;p17"/>
          <p:cNvSpPr txBox="1"/>
          <p:nvPr/>
        </p:nvSpPr>
        <p:spPr>
          <a:xfrm>
            <a:off x="621900" y="1525050"/>
            <a:ext cx="39501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Portable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Highly scalable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Isolated</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Individual security mechanism</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Multi-tenant service</a:t>
            </a:r>
            <a:endParaRPr>
              <a:latin typeface="Lato"/>
              <a:ea typeface="Lato"/>
              <a:cs typeface="Lato"/>
              <a:sym typeface="Lato"/>
            </a:endParaRPr>
          </a:p>
        </p:txBody>
      </p:sp>
      <p:sp>
        <p:nvSpPr>
          <p:cNvPr id="130" name="Google Shape;130;p17"/>
          <p:cNvSpPr txBox="1">
            <a:spLocks noGrp="1"/>
          </p:cNvSpPr>
          <p:nvPr>
            <p:ph type="title"/>
          </p:nvPr>
        </p:nvSpPr>
        <p:spPr>
          <a:xfrm>
            <a:off x="727650" y="2923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Disadvantages</a:t>
            </a:r>
            <a:endParaRPr/>
          </a:p>
        </p:txBody>
      </p:sp>
      <p:sp>
        <p:nvSpPr>
          <p:cNvPr id="131" name="Google Shape;131;p17"/>
          <p:cNvSpPr txBox="1"/>
          <p:nvPr/>
        </p:nvSpPr>
        <p:spPr>
          <a:xfrm>
            <a:off x="621900" y="3658650"/>
            <a:ext cx="39501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Large attack surface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Communication complexity</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Thin protection layer</a:t>
            </a:r>
            <a:endParaRPr>
              <a:latin typeface="Lato"/>
              <a:ea typeface="Lato"/>
              <a:cs typeface="Lato"/>
              <a:sym typeface="Lato"/>
            </a:endParaRPr>
          </a:p>
        </p:txBody>
      </p:sp>
      <p:pic>
        <p:nvPicPr>
          <p:cNvPr id="132" name="Google Shape;132;p17"/>
          <p:cNvPicPr preferRelativeResize="0"/>
          <p:nvPr/>
        </p:nvPicPr>
        <p:blipFill>
          <a:blip r:embed="rId3">
            <a:alphaModFix/>
          </a:blip>
          <a:stretch>
            <a:fillRect/>
          </a:stretch>
        </p:blipFill>
        <p:spPr>
          <a:xfrm>
            <a:off x="6258749" y="1525038"/>
            <a:ext cx="1949947" cy="1046700"/>
          </a:xfrm>
          <a:prstGeom prst="rect">
            <a:avLst/>
          </a:prstGeom>
          <a:noFill/>
          <a:ln>
            <a:noFill/>
          </a:ln>
        </p:spPr>
      </p:pic>
      <p:pic>
        <p:nvPicPr>
          <p:cNvPr id="133" name="Google Shape;133;p17"/>
          <p:cNvPicPr preferRelativeResize="0"/>
          <p:nvPr/>
        </p:nvPicPr>
        <p:blipFill>
          <a:blip r:embed="rId4">
            <a:alphaModFix/>
          </a:blip>
          <a:stretch>
            <a:fillRect/>
          </a:stretch>
        </p:blipFill>
        <p:spPr>
          <a:xfrm>
            <a:off x="3665825" y="1525050"/>
            <a:ext cx="1934569" cy="733525"/>
          </a:xfrm>
          <a:prstGeom prst="rect">
            <a:avLst/>
          </a:prstGeom>
          <a:noFill/>
          <a:ln>
            <a:noFill/>
          </a:ln>
        </p:spPr>
      </p:pic>
      <p:pic>
        <p:nvPicPr>
          <p:cNvPr id="134" name="Google Shape;134;p17"/>
          <p:cNvPicPr preferRelativeResize="0"/>
          <p:nvPr/>
        </p:nvPicPr>
        <p:blipFill>
          <a:blip r:embed="rId5">
            <a:alphaModFix/>
          </a:blip>
          <a:stretch>
            <a:fillRect/>
          </a:stretch>
        </p:blipFill>
        <p:spPr>
          <a:xfrm>
            <a:off x="5323338" y="3337575"/>
            <a:ext cx="1650907" cy="1238175"/>
          </a:xfrm>
          <a:prstGeom prst="rect">
            <a:avLst/>
          </a:prstGeom>
          <a:noFill/>
          <a:ln>
            <a:noFill/>
          </a:ln>
        </p:spPr>
      </p:pic>
      <p:sp>
        <p:nvSpPr>
          <p:cNvPr id="135" name="Google Shape;135;p17"/>
          <p:cNvSpPr txBox="1"/>
          <p:nvPr/>
        </p:nvSpPr>
        <p:spPr>
          <a:xfrm>
            <a:off x="586250" y="1122425"/>
            <a:ext cx="1172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36" name="Google Shape;13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pic>
        <p:nvPicPr>
          <p:cNvPr id="141" name="Google Shape;141;p18"/>
          <p:cNvPicPr preferRelativeResize="0"/>
          <p:nvPr/>
        </p:nvPicPr>
        <p:blipFill>
          <a:blip r:embed="rId3">
            <a:alphaModFix/>
          </a:blip>
          <a:stretch>
            <a:fillRect/>
          </a:stretch>
        </p:blipFill>
        <p:spPr>
          <a:xfrm>
            <a:off x="2454500" y="381000"/>
            <a:ext cx="4762500" cy="4762500"/>
          </a:xfrm>
          <a:prstGeom prst="rect">
            <a:avLst/>
          </a:prstGeom>
          <a:noFill/>
          <a:ln>
            <a:noFill/>
          </a:ln>
        </p:spPr>
      </p:pic>
      <p:sp>
        <p:nvSpPr>
          <p:cNvPr id="142" name="Google Shape;142;p18"/>
          <p:cNvSpPr txBox="1">
            <a:spLocks noGrp="1"/>
          </p:cNvSpPr>
          <p:nvPr>
            <p:ph type="title" idx="4294967295"/>
          </p:nvPr>
        </p:nvSpPr>
        <p:spPr>
          <a:xfrm>
            <a:off x="2908200" y="196200"/>
            <a:ext cx="3662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 container?</a:t>
            </a:r>
            <a:endParaRPr/>
          </a:p>
        </p:txBody>
      </p:sp>
      <p:sp>
        <p:nvSpPr>
          <p:cNvPr id="143" name="Google Shape;14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19"/>
          <p:cNvSpPr txBox="1">
            <a:spLocks noGrp="1"/>
          </p:cNvSpPr>
          <p:nvPr>
            <p:ph type="title" idx="4294967295"/>
          </p:nvPr>
        </p:nvSpPr>
        <p:spPr>
          <a:xfrm>
            <a:off x="2908200" y="196200"/>
            <a:ext cx="3662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 container?</a:t>
            </a:r>
            <a:endParaRPr/>
          </a:p>
        </p:txBody>
      </p:sp>
      <p:pic>
        <p:nvPicPr>
          <p:cNvPr id="149" name="Google Shape;149;p19"/>
          <p:cNvPicPr preferRelativeResize="0"/>
          <p:nvPr/>
        </p:nvPicPr>
        <p:blipFill>
          <a:blip r:embed="rId3">
            <a:alphaModFix/>
          </a:blip>
          <a:stretch>
            <a:fillRect/>
          </a:stretch>
        </p:blipFill>
        <p:spPr>
          <a:xfrm>
            <a:off x="2275775" y="1320525"/>
            <a:ext cx="2017351" cy="1668525"/>
          </a:xfrm>
          <a:prstGeom prst="rect">
            <a:avLst/>
          </a:prstGeom>
          <a:noFill/>
          <a:ln>
            <a:noFill/>
          </a:ln>
        </p:spPr>
      </p:pic>
      <p:pic>
        <p:nvPicPr>
          <p:cNvPr id="150" name="Google Shape;150;p19"/>
          <p:cNvPicPr preferRelativeResize="0"/>
          <p:nvPr/>
        </p:nvPicPr>
        <p:blipFill>
          <a:blip r:embed="rId4">
            <a:alphaModFix/>
          </a:blip>
          <a:stretch>
            <a:fillRect/>
          </a:stretch>
        </p:blipFill>
        <p:spPr>
          <a:xfrm>
            <a:off x="4572001" y="1357123"/>
            <a:ext cx="2993825" cy="1595325"/>
          </a:xfrm>
          <a:prstGeom prst="rect">
            <a:avLst/>
          </a:prstGeom>
          <a:noFill/>
          <a:ln>
            <a:noFill/>
          </a:ln>
        </p:spPr>
      </p:pic>
      <p:sp>
        <p:nvSpPr>
          <p:cNvPr id="151" name="Google Shape;151;p19"/>
          <p:cNvSpPr txBox="1"/>
          <p:nvPr/>
        </p:nvSpPr>
        <p:spPr>
          <a:xfrm>
            <a:off x="2053200" y="3154475"/>
            <a:ext cx="5512626"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“A </a:t>
            </a:r>
            <a:r>
              <a:rPr lang="en" sz="2000" dirty="0">
                <a:solidFill>
                  <a:srgbClr val="980000"/>
                </a:solidFill>
                <a:latin typeface="Lato"/>
                <a:ea typeface="Lato"/>
                <a:cs typeface="Lato"/>
                <a:sym typeface="Lato"/>
              </a:rPr>
              <a:t>lightweight</a:t>
            </a:r>
            <a:r>
              <a:rPr lang="en" sz="2000" dirty="0">
                <a:latin typeface="Lato"/>
                <a:ea typeface="Lato"/>
                <a:cs typeface="Lato"/>
                <a:sym typeface="Lato"/>
              </a:rPr>
              <a:t> OS-level virtualization method”</a:t>
            </a:r>
            <a:endParaRPr sz="2000" dirty="0">
              <a:latin typeface="Lato"/>
              <a:ea typeface="Lato"/>
              <a:cs typeface="Lato"/>
              <a:sym typeface="Lato"/>
            </a:endParaRPr>
          </a:p>
        </p:txBody>
      </p:sp>
      <p:sp>
        <p:nvSpPr>
          <p:cNvPr id="152" name="Google Shape;152;p19"/>
          <p:cNvSpPr txBox="1"/>
          <p:nvPr/>
        </p:nvSpPr>
        <p:spPr>
          <a:xfrm>
            <a:off x="2179024" y="3507700"/>
            <a:ext cx="5034575"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“Stand-alone piece of executable software”</a:t>
            </a:r>
            <a:endParaRPr sz="2000">
              <a:latin typeface="Lato"/>
              <a:ea typeface="Lato"/>
              <a:cs typeface="Lato"/>
              <a:sym typeface="Lato"/>
            </a:endParaRPr>
          </a:p>
        </p:txBody>
      </p:sp>
      <p:sp>
        <p:nvSpPr>
          <p:cNvPr id="153" name="Google Shape;153;p19"/>
          <p:cNvSpPr txBox="1"/>
          <p:nvPr/>
        </p:nvSpPr>
        <p:spPr>
          <a:xfrm>
            <a:off x="3183750" y="3849100"/>
            <a:ext cx="2993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Lato"/>
                <a:ea typeface="Lato"/>
                <a:cs typeface="Lato"/>
                <a:sym typeface="Lato"/>
              </a:rPr>
              <a:t>“</a:t>
            </a:r>
            <a:r>
              <a:rPr lang="en" sz="2000">
                <a:solidFill>
                  <a:srgbClr val="980000"/>
                </a:solidFill>
                <a:latin typeface="Lato"/>
                <a:ea typeface="Lato"/>
                <a:cs typeface="Lato"/>
                <a:sym typeface="Lato"/>
              </a:rPr>
              <a:t>NOT</a:t>
            </a:r>
            <a:r>
              <a:rPr lang="en" sz="2000">
                <a:latin typeface="Lato"/>
                <a:ea typeface="Lato"/>
                <a:cs typeface="Lato"/>
                <a:sym typeface="Lato"/>
              </a:rPr>
              <a:t> a virtual machine”</a:t>
            </a:r>
            <a:endParaRPr sz="2000">
              <a:latin typeface="Lato"/>
              <a:ea typeface="Lato"/>
              <a:cs typeface="Lato"/>
              <a:sym typeface="Lato"/>
            </a:endParaRPr>
          </a:p>
        </p:txBody>
      </p:sp>
      <p:sp>
        <p:nvSpPr>
          <p:cNvPr id="154" name="Google Shape;154;p19"/>
          <p:cNvSpPr txBox="1"/>
          <p:nvPr/>
        </p:nvSpPr>
        <p:spPr>
          <a:xfrm>
            <a:off x="1241750" y="4158775"/>
            <a:ext cx="7464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Lato"/>
                <a:ea typeface="Lato"/>
                <a:cs typeface="Lato"/>
                <a:sym typeface="Lato"/>
              </a:rPr>
              <a:t>“Process with </a:t>
            </a:r>
            <a:r>
              <a:rPr lang="en" sz="2000" dirty="0">
                <a:solidFill>
                  <a:srgbClr val="FF0000"/>
                </a:solidFill>
                <a:latin typeface="Lato"/>
                <a:ea typeface="Lato"/>
                <a:cs typeface="Lato"/>
                <a:sym typeface="Lato"/>
              </a:rPr>
              <a:t>isolation</a:t>
            </a:r>
            <a:r>
              <a:rPr lang="en" sz="2000" dirty="0">
                <a:latin typeface="Lato"/>
                <a:ea typeface="Lato"/>
                <a:cs typeface="Lato"/>
                <a:sym typeface="Lato"/>
              </a:rPr>
              <a:t>, </a:t>
            </a:r>
            <a:r>
              <a:rPr lang="en" sz="2000" dirty="0">
                <a:solidFill>
                  <a:srgbClr val="FF0000"/>
                </a:solidFill>
                <a:latin typeface="Lato"/>
                <a:ea typeface="Lato"/>
                <a:cs typeface="Lato"/>
                <a:sym typeface="Lato"/>
              </a:rPr>
              <a:t>shared</a:t>
            </a:r>
            <a:r>
              <a:rPr lang="en" sz="2000" dirty="0">
                <a:latin typeface="Lato"/>
                <a:ea typeface="Lato"/>
                <a:cs typeface="Lato"/>
                <a:sym typeface="Lato"/>
              </a:rPr>
              <a:t> resources and </a:t>
            </a:r>
            <a:r>
              <a:rPr lang="en" sz="2000" dirty="0">
                <a:solidFill>
                  <a:srgbClr val="FF0000"/>
                </a:solidFill>
                <a:latin typeface="Lato"/>
                <a:ea typeface="Lato"/>
                <a:cs typeface="Lato"/>
                <a:sym typeface="Lato"/>
              </a:rPr>
              <a:t>layered</a:t>
            </a:r>
            <a:r>
              <a:rPr lang="en" sz="2000" dirty="0">
                <a:latin typeface="Lato"/>
                <a:ea typeface="Lato"/>
                <a:cs typeface="Lato"/>
                <a:sym typeface="Lato"/>
              </a:rPr>
              <a:t> filesystem”</a:t>
            </a:r>
            <a:endParaRPr sz="2000" dirty="0">
              <a:latin typeface="Lato"/>
              <a:ea typeface="Lato"/>
              <a:cs typeface="Lato"/>
              <a:sym typeface="Lato"/>
            </a:endParaRPr>
          </a:p>
        </p:txBody>
      </p:sp>
      <p:sp>
        <p:nvSpPr>
          <p:cNvPr id="155" name="Google Shape;155;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1000"/>
                                        <p:tgtEl>
                                          <p:spTgt spid="15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 calcmode="lin" valueType="num">
                                      <p:cBhvr additive="base">
                                        <p:cTn id="12" dur="1000"/>
                                        <p:tgtEl>
                                          <p:spTgt spid="1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3"/>
                                        </p:tgtEl>
                                        <p:attrNameLst>
                                          <p:attrName>style.visibility</p:attrName>
                                        </p:attrNameLst>
                                      </p:cBhvr>
                                      <p:to>
                                        <p:strVal val="visible"/>
                                      </p:to>
                                    </p:set>
                                    <p:anim calcmode="lin" valueType="num">
                                      <p:cBhvr additive="base">
                                        <p:cTn id="17" dur="1000"/>
                                        <p:tgtEl>
                                          <p:spTgt spid="153"/>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54"/>
                                        </p:tgtEl>
                                        <p:attrNameLst>
                                          <p:attrName>style.visibility</p:attrName>
                                        </p:attrNameLst>
                                      </p:cBhvr>
                                      <p:to>
                                        <p:strVal val="visible"/>
                                      </p:to>
                                    </p:set>
                                    <p:anim calcmode="lin" valueType="num">
                                      <p:cBhvr additive="base">
                                        <p:cTn id="22" dur="1000"/>
                                        <p:tgtEl>
                                          <p:spTgt spid="15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TotalTime>
  <Words>4392</Words>
  <Application>Microsoft Office PowerPoint</Application>
  <PresentationFormat>On-screen Show (16:9)</PresentationFormat>
  <Paragraphs>368</Paragraphs>
  <Slides>45</Slides>
  <Notes>45</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Calibri</vt:lpstr>
      <vt:lpstr>Arial</vt:lpstr>
      <vt:lpstr>Roboto Slab</vt:lpstr>
      <vt:lpstr>Wingdings</vt:lpstr>
      <vt:lpstr>Raleway</vt:lpstr>
      <vt:lpstr>Times New Roman</vt:lpstr>
      <vt:lpstr>Roboto</vt:lpstr>
      <vt:lpstr>Georgia</vt:lpstr>
      <vt:lpstr>Lato</vt:lpstr>
      <vt:lpstr>Streamline</vt:lpstr>
      <vt:lpstr>PowerPoint Presentation</vt:lpstr>
      <vt:lpstr>Outline</vt:lpstr>
      <vt:lpstr>PowerPoint Presentation</vt:lpstr>
      <vt:lpstr>PowerPoint Presentation</vt:lpstr>
      <vt:lpstr>PowerPoint Presentation</vt:lpstr>
      <vt:lpstr>PowerPoint Presentation</vt:lpstr>
      <vt:lpstr>Advantages</vt:lpstr>
      <vt:lpstr>What is a container?</vt:lpstr>
      <vt:lpstr>What is a container?</vt:lpstr>
      <vt:lpstr>Container vs VM</vt:lpstr>
      <vt:lpstr>Related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Performance Evaluation</vt:lpstr>
      <vt:lpstr>Performance Evaluation</vt:lpstr>
      <vt:lpstr>Performance Evaluation</vt:lpstr>
      <vt:lpstr>Performance Evaluation (Contd.)</vt:lpstr>
      <vt:lpstr>PowerPoint Presentation</vt:lpstr>
      <vt:lpstr>Concluding Remarks</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1705013 - Md. Olid Hasan Bhuiyan</cp:lastModifiedBy>
  <cp:revision>62</cp:revision>
  <dcterms:modified xsi:type="dcterms:W3CDTF">2024-05-02T05:04:51Z</dcterms:modified>
</cp:coreProperties>
</file>